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1" r:id="rId4"/>
    <p:sldMasterId id="2147483687" r:id="rId5"/>
  </p:sldMasterIdLst>
  <p:notesMasterIdLst>
    <p:notesMasterId r:id="rId23"/>
  </p:notesMasterIdLst>
  <p:handoutMasterIdLst>
    <p:handoutMasterId r:id="rId24"/>
  </p:handoutMasterIdLst>
  <p:sldIdLst>
    <p:sldId id="335" r:id="rId6"/>
    <p:sldId id="362" r:id="rId7"/>
    <p:sldId id="337" r:id="rId8"/>
    <p:sldId id="363" r:id="rId9"/>
    <p:sldId id="364" r:id="rId10"/>
    <p:sldId id="365" r:id="rId11"/>
    <p:sldId id="366" r:id="rId12"/>
    <p:sldId id="367" r:id="rId13"/>
    <p:sldId id="368" r:id="rId14"/>
    <p:sldId id="356" r:id="rId15"/>
    <p:sldId id="369" r:id="rId16"/>
    <p:sldId id="441" r:id="rId17"/>
    <p:sldId id="459" r:id="rId18"/>
    <p:sldId id="460" r:id="rId19"/>
    <p:sldId id="462" r:id="rId20"/>
    <p:sldId id="461" r:id="rId21"/>
    <p:sldId id="46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861547F-B7B6-8845-AE38-FE2BE43CAEA9}">
          <p14:sldIdLst>
            <p14:sldId id="335"/>
            <p14:sldId id="362"/>
            <p14:sldId id="337"/>
            <p14:sldId id="363"/>
            <p14:sldId id="364"/>
            <p14:sldId id="365"/>
            <p14:sldId id="366"/>
            <p14:sldId id="367"/>
            <p14:sldId id="368"/>
            <p14:sldId id="356"/>
            <p14:sldId id="369"/>
            <p14:sldId id="441"/>
            <p14:sldId id="459"/>
            <p14:sldId id="460"/>
            <p14:sldId id="462"/>
            <p14:sldId id="461"/>
            <p14:sldId id="4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2891"/>
    <a:srgbClr val="1E4B9B"/>
    <a:srgbClr val="E5007D"/>
    <a:srgbClr val="C7E6E9"/>
    <a:srgbClr val="85CCD4"/>
    <a:srgbClr val="44BBC5"/>
    <a:srgbClr val="008496"/>
    <a:srgbClr val="00B7B2"/>
    <a:srgbClr val="F7C3DC"/>
    <a:srgbClr val="F3A1C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8765" autoAdjust="0"/>
  </p:normalViewPr>
  <p:slideViewPr>
    <p:cSldViewPr snapToGrid="0" snapToObjects="1">
      <p:cViewPr varScale="1">
        <p:scale>
          <a:sx n="68" d="100"/>
          <a:sy n="68" d="100"/>
        </p:scale>
        <p:origin x="146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4DCC80-CA36-F045-A58C-848932FB29C3}" type="datetimeFigureOut">
              <a:rPr lang="en-US" smtClean="0"/>
              <a:t>1/8/2021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D5D1C1-F34B-8540-9015-CDD822028F69}" type="slidenum">
              <a:rPr lang="en-US" smtClean="0"/>
              <a:t>‹#›</a:t>
            </a:fld>
            <a:endParaRPr lang="en-US"/>
          </a:p>
        </p:txBody>
      </p:sp>
    </p:spTree>
    <p:extLst>
      <p:ext uri="{BB962C8B-B14F-4D97-AF65-F5344CB8AC3E}">
        <p14:creationId xmlns:p14="http://schemas.microsoft.com/office/powerpoint/2010/main" val="7825922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95C204-7EB0-F245-AC16-FC44E91A7A65}" type="datetimeFigureOut">
              <a:rPr lang="en-US" smtClean="0"/>
              <a:t>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412BEB-C874-A74C-8D0A-39AA16E8DFB9}" type="slidenum">
              <a:rPr lang="en-US" smtClean="0"/>
              <a:t>‹#›</a:t>
            </a:fld>
            <a:endParaRPr lang="en-US"/>
          </a:p>
        </p:txBody>
      </p:sp>
    </p:spTree>
    <p:extLst>
      <p:ext uri="{BB962C8B-B14F-4D97-AF65-F5344CB8AC3E}">
        <p14:creationId xmlns:p14="http://schemas.microsoft.com/office/powerpoint/2010/main" val="23833010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12BEB-C874-A74C-8D0A-39AA16E8DFB9}" type="slidenum">
              <a:rPr lang="en-US" smtClean="0"/>
              <a:t>1</a:t>
            </a:fld>
            <a:endParaRPr lang="en-US"/>
          </a:p>
        </p:txBody>
      </p:sp>
    </p:spTree>
    <p:extLst>
      <p:ext uri="{BB962C8B-B14F-4D97-AF65-F5344CB8AC3E}">
        <p14:creationId xmlns:p14="http://schemas.microsoft.com/office/powerpoint/2010/main" val="2882896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12BEB-C874-A74C-8D0A-39AA16E8DFB9}" type="slidenum">
              <a:rPr lang="en-US" smtClean="0"/>
              <a:t>10</a:t>
            </a:fld>
            <a:endParaRPr lang="en-US"/>
          </a:p>
        </p:txBody>
      </p:sp>
    </p:spTree>
    <p:extLst>
      <p:ext uri="{BB962C8B-B14F-4D97-AF65-F5344CB8AC3E}">
        <p14:creationId xmlns:p14="http://schemas.microsoft.com/office/powerpoint/2010/main" val="2882896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B97AEE-83BB-4EE8-A0C1-77381343ACBE}" type="slidenum">
              <a:rPr lang="en-GB" smtClean="0"/>
              <a:pPr/>
              <a:t>11</a:t>
            </a:fld>
            <a:endParaRPr lang="en-GB" dirty="0"/>
          </a:p>
        </p:txBody>
      </p:sp>
    </p:spTree>
    <p:extLst>
      <p:ext uri="{BB962C8B-B14F-4D97-AF65-F5344CB8AC3E}">
        <p14:creationId xmlns:p14="http://schemas.microsoft.com/office/powerpoint/2010/main" val="3479217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12BEB-C874-A74C-8D0A-39AA16E8DFB9}" type="slidenum">
              <a:rPr lang="en-US" smtClean="0"/>
              <a:t>2</a:t>
            </a:fld>
            <a:endParaRPr lang="en-US"/>
          </a:p>
        </p:txBody>
      </p:sp>
    </p:spTree>
    <p:extLst>
      <p:ext uri="{BB962C8B-B14F-4D97-AF65-F5344CB8AC3E}">
        <p14:creationId xmlns:p14="http://schemas.microsoft.com/office/powerpoint/2010/main" val="2882896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12BEB-C874-A74C-8D0A-39AA16E8DFB9}" type="slidenum">
              <a:rPr lang="en-US" smtClean="0"/>
              <a:t>3</a:t>
            </a:fld>
            <a:endParaRPr lang="en-US"/>
          </a:p>
        </p:txBody>
      </p:sp>
    </p:spTree>
    <p:extLst>
      <p:ext uri="{BB962C8B-B14F-4D97-AF65-F5344CB8AC3E}">
        <p14:creationId xmlns:p14="http://schemas.microsoft.com/office/powerpoint/2010/main" val="2882896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12BEB-C874-A74C-8D0A-39AA16E8DFB9}" type="slidenum">
              <a:rPr lang="en-US" smtClean="0"/>
              <a:t>4</a:t>
            </a:fld>
            <a:endParaRPr lang="en-US"/>
          </a:p>
        </p:txBody>
      </p:sp>
    </p:spTree>
    <p:extLst>
      <p:ext uri="{BB962C8B-B14F-4D97-AF65-F5344CB8AC3E}">
        <p14:creationId xmlns:p14="http://schemas.microsoft.com/office/powerpoint/2010/main" val="2882896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12BEB-C874-A74C-8D0A-39AA16E8DFB9}" type="slidenum">
              <a:rPr lang="en-US" smtClean="0"/>
              <a:t>5</a:t>
            </a:fld>
            <a:endParaRPr lang="en-US"/>
          </a:p>
        </p:txBody>
      </p:sp>
    </p:spTree>
    <p:extLst>
      <p:ext uri="{BB962C8B-B14F-4D97-AF65-F5344CB8AC3E}">
        <p14:creationId xmlns:p14="http://schemas.microsoft.com/office/powerpoint/2010/main" val="2882896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12BEB-C874-A74C-8D0A-39AA16E8DFB9}" type="slidenum">
              <a:rPr lang="en-US" smtClean="0"/>
              <a:t>6</a:t>
            </a:fld>
            <a:endParaRPr lang="en-US"/>
          </a:p>
        </p:txBody>
      </p:sp>
    </p:spTree>
    <p:extLst>
      <p:ext uri="{BB962C8B-B14F-4D97-AF65-F5344CB8AC3E}">
        <p14:creationId xmlns:p14="http://schemas.microsoft.com/office/powerpoint/2010/main" val="2882896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12BEB-C874-A74C-8D0A-39AA16E8DFB9}" type="slidenum">
              <a:rPr lang="en-US" smtClean="0"/>
              <a:t>7</a:t>
            </a:fld>
            <a:endParaRPr lang="en-US"/>
          </a:p>
        </p:txBody>
      </p:sp>
    </p:spTree>
    <p:extLst>
      <p:ext uri="{BB962C8B-B14F-4D97-AF65-F5344CB8AC3E}">
        <p14:creationId xmlns:p14="http://schemas.microsoft.com/office/powerpoint/2010/main" val="2882896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12BEB-C874-A74C-8D0A-39AA16E8DFB9}" type="slidenum">
              <a:rPr lang="en-US" smtClean="0"/>
              <a:t>8</a:t>
            </a:fld>
            <a:endParaRPr lang="en-US"/>
          </a:p>
        </p:txBody>
      </p:sp>
    </p:spTree>
    <p:extLst>
      <p:ext uri="{BB962C8B-B14F-4D97-AF65-F5344CB8AC3E}">
        <p14:creationId xmlns:p14="http://schemas.microsoft.com/office/powerpoint/2010/main" val="2882896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12BEB-C874-A74C-8D0A-39AA16E8DFB9}" type="slidenum">
              <a:rPr lang="en-US" smtClean="0"/>
              <a:t>9</a:t>
            </a:fld>
            <a:endParaRPr lang="en-US"/>
          </a:p>
        </p:txBody>
      </p:sp>
    </p:spTree>
    <p:extLst>
      <p:ext uri="{BB962C8B-B14F-4D97-AF65-F5344CB8AC3E}">
        <p14:creationId xmlns:p14="http://schemas.microsoft.com/office/powerpoint/2010/main" val="2882896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89E6F516-5A93-46CB-BD93-0AA757BC2E46}"/>
              </a:ext>
            </a:extLst>
          </p:cNvPr>
          <p:cNvSpPr>
            <a:spLocks noGrp="1"/>
          </p:cNvSpPr>
          <p:nvPr>
            <p:ph type="body" sz="quarter" idx="17" hasCustomPrompt="1"/>
          </p:nvPr>
        </p:nvSpPr>
        <p:spPr>
          <a:xfrm>
            <a:off x="1466490" y="3520773"/>
            <a:ext cx="5279367" cy="395619"/>
          </a:xfrm>
          <a:prstGeom prst="rect">
            <a:avLst/>
          </a:prstGeom>
        </p:spPr>
        <p:txBody>
          <a:bodyPr anchor="ctr"/>
          <a:lstStyle>
            <a:lvl1pPr marL="0" indent="0">
              <a:buNone/>
              <a:defRPr sz="2000" b="1">
                <a:solidFill>
                  <a:srgbClr val="1E4B9B"/>
                </a:solidFill>
                <a:latin typeface="Arial" panose="020B0604020202020204" pitchFamily="34" charset="0"/>
                <a:cs typeface="Arial" panose="020B0604020202020204"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tabLst/>
              <a:defRPr/>
            </a:pPr>
            <a:r>
              <a:rPr lang="en-US" dirty="0"/>
              <a:t>Subtitle</a:t>
            </a:r>
          </a:p>
        </p:txBody>
      </p:sp>
      <p:sp>
        <p:nvSpPr>
          <p:cNvPr id="9" name="Text Placeholder 9">
            <a:extLst>
              <a:ext uri="{FF2B5EF4-FFF2-40B4-BE49-F238E27FC236}">
                <a16:creationId xmlns:a16="http://schemas.microsoft.com/office/drawing/2014/main" id="{8B4B5340-958A-450C-A8D9-EBE1007D2C86}"/>
              </a:ext>
            </a:extLst>
          </p:cNvPr>
          <p:cNvSpPr>
            <a:spLocks noGrp="1"/>
          </p:cNvSpPr>
          <p:nvPr>
            <p:ph type="body" sz="quarter" idx="18" hasCustomPrompt="1"/>
          </p:nvPr>
        </p:nvSpPr>
        <p:spPr>
          <a:xfrm>
            <a:off x="1466490" y="3916392"/>
            <a:ext cx="5279367" cy="672861"/>
          </a:xfrm>
          <a:prstGeom prst="rect">
            <a:avLst/>
          </a:prstGeom>
        </p:spPr>
        <p:txBody>
          <a:bodyPr anchor="t" anchorCtr="0"/>
          <a:lstStyle>
            <a:lvl1pPr marL="0" indent="0">
              <a:buNone/>
              <a:defRPr sz="1400" b="0">
                <a:solidFill>
                  <a:srgbClr val="1E4B9B"/>
                </a:solidFill>
                <a:latin typeface="Arial" panose="020B0604020202020204" pitchFamily="34" charset="0"/>
                <a:cs typeface="Arial" panose="020B0604020202020204"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tabLst/>
              <a:defRPr/>
            </a:pPr>
            <a:r>
              <a:rPr lang="en-US" dirty="0"/>
              <a:t>01/08/2018</a:t>
            </a:r>
          </a:p>
          <a:p>
            <a:pPr marL="342900" marR="0" lvl="0" indent="-342900" algn="l" defTabSz="457200" rtl="0" eaLnBrk="1" fontAlgn="auto" latinLnBrk="0" hangingPunct="1">
              <a:lnSpc>
                <a:spcPct val="100000"/>
              </a:lnSpc>
              <a:spcBef>
                <a:spcPct val="20000"/>
              </a:spcBef>
              <a:spcAft>
                <a:spcPts val="0"/>
              </a:spcAft>
              <a:buClrTx/>
              <a:buSzTx/>
              <a:tabLst/>
              <a:defRPr/>
            </a:pPr>
            <a:r>
              <a:rPr lang="en-US" dirty="0"/>
              <a:t>V1.2</a:t>
            </a:r>
          </a:p>
        </p:txBody>
      </p:sp>
      <p:sp>
        <p:nvSpPr>
          <p:cNvPr id="10" name="Text Placeholder 9">
            <a:extLst>
              <a:ext uri="{FF2B5EF4-FFF2-40B4-BE49-F238E27FC236}">
                <a16:creationId xmlns:a16="http://schemas.microsoft.com/office/drawing/2014/main" id="{E03EEA31-37FD-4C6A-A5B4-FAEB69A86C18}"/>
              </a:ext>
            </a:extLst>
          </p:cNvPr>
          <p:cNvSpPr>
            <a:spLocks noGrp="1"/>
          </p:cNvSpPr>
          <p:nvPr>
            <p:ph type="body" sz="quarter" idx="19" hasCustomPrompt="1"/>
          </p:nvPr>
        </p:nvSpPr>
        <p:spPr>
          <a:xfrm>
            <a:off x="1466489" y="4741653"/>
            <a:ext cx="5279367" cy="373811"/>
          </a:xfrm>
          <a:prstGeom prst="rect">
            <a:avLst/>
          </a:prstGeom>
        </p:spPr>
        <p:txBody>
          <a:bodyPr anchor="t" anchorCtr="0"/>
          <a:lstStyle>
            <a:lvl1pPr marL="0" indent="0">
              <a:buNone/>
              <a:defRPr sz="1400" b="0">
                <a:solidFill>
                  <a:srgbClr val="1E4B9B"/>
                </a:solidFill>
                <a:latin typeface="Arial" panose="020B0604020202020204" pitchFamily="34" charset="0"/>
                <a:cs typeface="Arial" panose="020B0604020202020204"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tabLst/>
              <a:defRPr/>
            </a:pPr>
            <a:r>
              <a:rPr lang="en-US" dirty="0"/>
              <a:t>1st August 2017</a:t>
            </a:r>
          </a:p>
        </p:txBody>
      </p:sp>
      <p:sp>
        <p:nvSpPr>
          <p:cNvPr id="19" name="Text Placeholder 2">
            <a:extLst>
              <a:ext uri="{FF2B5EF4-FFF2-40B4-BE49-F238E27FC236}">
                <a16:creationId xmlns:a16="http://schemas.microsoft.com/office/drawing/2014/main" id="{1898A98A-E192-4AAF-9C23-E1F9CFFAB16B}"/>
              </a:ext>
            </a:extLst>
          </p:cNvPr>
          <p:cNvSpPr>
            <a:spLocks noGrp="1"/>
          </p:cNvSpPr>
          <p:nvPr>
            <p:ph type="body" sz="quarter" idx="21" hasCustomPrompt="1"/>
          </p:nvPr>
        </p:nvSpPr>
        <p:spPr>
          <a:xfrm>
            <a:off x="1587259" y="1923512"/>
            <a:ext cx="5158595" cy="1127362"/>
          </a:xfrm>
          <a:prstGeom prst="rect">
            <a:avLst/>
          </a:prstGeom>
          <a:noFill/>
        </p:spPr>
        <p:txBody>
          <a:bodyPr lIns="36000" tIns="144000" rIns="18000" bIns="36000" anchor="ctr" anchorCtr="0"/>
          <a:lstStyle>
            <a:lvl1pPr marL="0" indent="0">
              <a:lnSpc>
                <a:spcPct val="85000"/>
              </a:lnSpc>
              <a:buNone/>
              <a:defRPr sz="4400" b="1" baseline="0">
                <a:solidFill>
                  <a:srgbClr val="1E4B9B"/>
                </a:solidFill>
                <a:latin typeface="Arial" panose="020B0604020202020204" pitchFamily="34" charset="0"/>
                <a:cs typeface="Arial" panose="020B0604020202020204" pitchFamily="34" charset="0"/>
              </a:defRPr>
            </a:lvl1pPr>
          </a:lstStyle>
          <a:p>
            <a:pPr lvl="0"/>
            <a:r>
              <a:rPr lang="en-US" dirty="0"/>
              <a:t>PRESENTATION TITLE</a:t>
            </a:r>
          </a:p>
        </p:txBody>
      </p:sp>
    </p:spTree>
    <p:extLst>
      <p:ext uri="{BB962C8B-B14F-4D97-AF65-F5344CB8AC3E}">
        <p14:creationId xmlns:p14="http://schemas.microsoft.com/office/powerpoint/2010/main" val="36151796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ection title - pink">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D79BA80-1E7F-4F47-AF07-7A70474A6CD2}"/>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881FAF16-A8F7-4BA6-B2B7-5BF7AFA61EAD}"/>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1732495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5555" y="1599673"/>
            <a:ext cx="8226685" cy="73576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45555" y="2479420"/>
            <a:ext cx="8226685" cy="21856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3123865" y="6244625"/>
            <a:ext cx="2896270" cy="476589"/>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xfrm>
            <a:off x="6551650" y="6244625"/>
            <a:ext cx="2135774" cy="476589"/>
          </a:xfrm>
          <a:prstGeom prst="rect">
            <a:avLst/>
          </a:prstGeom>
          <a:ln/>
        </p:spPr>
        <p:txBody>
          <a:bodyPr/>
          <a:lstStyle>
            <a:lvl1pPr>
              <a:defRPr/>
            </a:lvl1pPr>
          </a:lstStyle>
          <a:p>
            <a:pPr>
              <a:defRPr/>
            </a:pPr>
            <a:fld id="{F9558201-B35A-4A20-BD6F-A70424626E57}" type="slidenum">
              <a:rPr lang="en-GB"/>
              <a:pPr>
                <a:defRPr/>
              </a:pPr>
              <a:t>‹#›</a:t>
            </a:fld>
            <a:endParaRPr lang="en-GB" dirty="0"/>
          </a:p>
        </p:txBody>
      </p:sp>
    </p:spTree>
    <p:extLst>
      <p:ext uri="{BB962C8B-B14F-4D97-AF65-F5344CB8AC3E}">
        <p14:creationId xmlns:p14="http://schemas.microsoft.com/office/powerpoint/2010/main" val="3830936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Title (Pink)">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A312B389-CC0B-4C80-8270-362F3B8CCC98}"/>
              </a:ext>
            </a:extLst>
          </p:cNvPr>
          <p:cNvSpPr>
            <a:spLocks noGrp="1"/>
          </p:cNvSpPr>
          <p:nvPr>
            <p:ph type="body" sz="quarter" idx="16" hasCustomPrompt="1"/>
          </p:nvPr>
        </p:nvSpPr>
        <p:spPr>
          <a:xfrm>
            <a:off x="1587261" y="2876313"/>
            <a:ext cx="2398144" cy="565628"/>
          </a:xfrm>
          <a:prstGeom prst="rect">
            <a:avLst/>
          </a:prstGeom>
          <a:solidFill>
            <a:srgbClr val="ED2891"/>
          </a:solidFill>
          <a:ln>
            <a:solidFill>
              <a:srgbClr val="ED2891"/>
            </a:solidFill>
          </a:ln>
        </p:spPr>
        <p:txBody>
          <a:bodyPr lIns="36000" tIns="144000" rIns="18000" bIns="36000" anchor="ctr" anchorCtr="0"/>
          <a:lstStyle>
            <a:lvl1pPr marL="0" indent="0">
              <a:lnSpc>
                <a:spcPct val="85000"/>
              </a:lnSpc>
              <a:buNone/>
              <a:defRPr sz="4400" b="1" baseline="0">
                <a:solidFill>
                  <a:schemeClr val="bg1"/>
                </a:solidFill>
                <a:latin typeface="Arial" panose="020B0604020202020204" pitchFamily="34" charset="0"/>
                <a:cs typeface="Arial" panose="020B0604020202020204" pitchFamily="34" charset="0"/>
              </a:defRPr>
            </a:lvl1pPr>
          </a:lstStyle>
          <a:p>
            <a:pPr lvl="0"/>
            <a:r>
              <a:rPr lang="en-US" dirty="0"/>
              <a:t>DIVIDER</a:t>
            </a:r>
          </a:p>
        </p:txBody>
      </p:sp>
      <p:sp>
        <p:nvSpPr>
          <p:cNvPr id="17" name="Text Placeholder 2">
            <a:extLst>
              <a:ext uri="{FF2B5EF4-FFF2-40B4-BE49-F238E27FC236}">
                <a16:creationId xmlns:a16="http://schemas.microsoft.com/office/drawing/2014/main" id="{510941FA-0963-43C8-8988-95D835B0C719}"/>
              </a:ext>
            </a:extLst>
          </p:cNvPr>
          <p:cNvSpPr>
            <a:spLocks noGrp="1"/>
          </p:cNvSpPr>
          <p:nvPr>
            <p:ph type="body" sz="quarter" idx="20" hasCustomPrompt="1"/>
          </p:nvPr>
        </p:nvSpPr>
        <p:spPr>
          <a:xfrm>
            <a:off x="1587261" y="3434154"/>
            <a:ext cx="1647646" cy="565628"/>
          </a:xfrm>
          <a:prstGeom prst="rect">
            <a:avLst/>
          </a:prstGeom>
          <a:solidFill>
            <a:srgbClr val="ED2891"/>
          </a:solidFill>
          <a:ln>
            <a:solidFill>
              <a:srgbClr val="ED2891"/>
            </a:solidFill>
          </a:ln>
        </p:spPr>
        <p:txBody>
          <a:bodyPr lIns="36000" tIns="144000" rIns="18000" bIns="36000" anchor="ctr" anchorCtr="0"/>
          <a:lstStyle>
            <a:lvl1pPr marL="0" indent="0">
              <a:lnSpc>
                <a:spcPct val="85000"/>
              </a:lnSpc>
              <a:buNone/>
              <a:defRPr sz="4400" b="1" baseline="0">
                <a:solidFill>
                  <a:schemeClr val="bg1"/>
                </a:solidFill>
                <a:latin typeface="Arial" panose="020B0604020202020204" pitchFamily="34" charset="0"/>
                <a:cs typeface="Arial" panose="020B0604020202020204" pitchFamily="34" charset="0"/>
              </a:defRPr>
            </a:lvl1pPr>
          </a:lstStyle>
          <a:p>
            <a:pPr lvl="0"/>
            <a:r>
              <a:rPr lang="en-US" dirty="0"/>
              <a:t>TITLE</a:t>
            </a:r>
          </a:p>
        </p:txBody>
      </p:sp>
    </p:spTree>
    <p:extLst>
      <p:ext uri="{BB962C8B-B14F-4D97-AF65-F5344CB8AC3E}">
        <p14:creationId xmlns:p14="http://schemas.microsoft.com/office/powerpoint/2010/main" val="40641413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Title (Blue)">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A312B389-CC0B-4C80-8270-362F3B8CCC98}"/>
              </a:ext>
            </a:extLst>
          </p:cNvPr>
          <p:cNvSpPr>
            <a:spLocks noGrp="1"/>
          </p:cNvSpPr>
          <p:nvPr>
            <p:ph type="body" sz="quarter" idx="16" hasCustomPrompt="1"/>
          </p:nvPr>
        </p:nvSpPr>
        <p:spPr>
          <a:xfrm>
            <a:off x="1587261" y="2876313"/>
            <a:ext cx="2398144" cy="565628"/>
          </a:xfrm>
          <a:prstGeom prst="rect">
            <a:avLst/>
          </a:prstGeom>
          <a:solidFill>
            <a:srgbClr val="1E4B9B"/>
          </a:solidFill>
        </p:spPr>
        <p:txBody>
          <a:bodyPr lIns="36000" tIns="144000" rIns="18000" bIns="36000" anchor="ctr" anchorCtr="0"/>
          <a:lstStyle>
            <a:lvl1pPr marL="0" indent="0">
              <a:lnSpc>
                <a:spcPct val="85000"/>
              </a:lnSpc>
              <a:buNone/>
              <a:defRPr sz="4400" b="1" baseline="0">
                <a:solidFill>
                  <a:schemeClr val="bg1"/>
                </a:solidFill>
                <a:latin typeface="Arial" panose="020B0604020202020204" pitchFamily="34" charset="0"/>
                <a:cs typeface="Arial" panose="020B0604020202020204" pitchFamily="34" charset="0"/>
              </a:defRPr>
            </a:lvl1pPr>
          </a:lstStyle>
          <a:p>
            <a:pPr lvl="0"/>
            <a:r>
              <a:rPr lang="en-US" dirty="0"/>
              <a:t>DIVIDER</a:t>
            </a:r>
          </a:p>
        </p:txBody>
      </p:sp>
      <p:sp>
        <p:nvSpPr>
          <p:cNvPr id="17" name="Text Placeholder 2">
            <a:extLst>
              <a:ext uri="{FF2B5EF4-FFF2-40B4-BE49-F238E27FC236}">
                <a16:creationId xmlns:a16="http://schemas.microsoft.com/office/drawing/2014/main" id="{510941FA-0963-43C8-8988-95D835B0C719}"/>
              </a:ext>
            </a:extLst>
          </p:cNvPr>
          <p:cNvSpPr>
            <a:spLocks noGrp="1"/>
          </p:cNvSpPr>
          <p:nvPr>
            <p:ph type="body" sz="quarter" idx="20" hasCustomPrompt="1"/>
          </p:nvPr>
        </p:nvSpPr>
        <p:spPr>
          <a:xfrm>
            <a:off x="1587261" y="3434154"/>
            <a:ext cx="1647646" cy="565628"/>
          </a:xfrm>
          <a:prstGeom prst="rect">
            <a:avLst/>
          </a:prstGeom>
          <a:solidFill>
            <a:srgbClr val="1E4B9B"/>
          </a:solidFill>
        </p:spPr>
        <p:txBody>
          <a:bodyPr lIns="36000" tIns="144000" rIns="18000" bIns="36000" anchor="ctr" anchorCtr="0"/>
          <a:lstStyle>
            <a:lvl1pPr marL="0" indent="0">
              <a:lnSpc>
                <a:spcPct val="85000"/>
              </a:lnSpc>
              <a:buNone/>
              <a:defRPr sz="4400" b="1" baseline="0">
                <a:solidFill>
                  <a:schemeClr val="bg1"/>
                </a:solidFill>
                <a:latin typeface="Arial" panose="020B0604020202020204" pitchFamily="34" charset="0"/>
                <a:cs typeface="Arial" panose="020B0604020202020204" pitchFamily="34" charset="0"/>
              </a:defRPr>
            </a:lvl1pPr>
          </a:lstStyle>
          <a:p>
            <a:pPr lvl="0"/>
            <a:r>
              <a:rPr lang="en-US" dirty="0"/>
              <a:t>TITLE</a:t>
            </a:r>
          </a:p>
        </p:txBody>
      </p:sp>
    </p:spTree>
    <p:extLst>
      <p:ext uri="{BB962C8B-B14F-4D97-AF65-F5344CB8AC3E}">
        <p14:creationId xmlns:p14="http://schemas.microsoft.com/office/powerpoint/2010/main" val="38609793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Image &amp; Text">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F851B943-E6E1-48F6-B811-8D9A7977D85B}"/>
              </a:ext>
            </a:extLst>
          </p:cNvPr>
          <p:cNvSpPr>
            <a:spLocks noGrp="1"/>
          </p:cNvSpPr>
          <p:nvPr>
            <p:ph type="body" sz="quarter" idx="21" hasCustomPrompt="1"/>
          </p:nvPr>
        </p:nvSpPr>
        <p:spPr>
          <a:xfrm>
            <a:off x="577968" y="464267"/>
            <a:ext cx="5960855"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Arial" panose="020B0604020202020204" pitchFamily="34" charset="0"/>
                <a:cs typeface="Arial" panose="020B0604020202020204" pitchFamily="34" charset="0"/>
              </a:defRPr>
            </a:lvl1pPr>
          </a:lstStyle>
          <a:p>
            <a:pPr lvl="0"/>
            <a:r>
              <a:rPr lang="en-US" dirty="0"/>
              <a:t>CLICK HERE TO EDIT MASTER TITLE</a:t>
            </a:r>
          </a:p>
        </p:txBody>
      </p:sp>
      <p:sp>
        <p:nvSpPr>
          <p:cNvPr id="12" name="Text Placeholder 2">
            <a:extLst>
              <a:ext uri="{FF2B5EF4-FFF2-40B4-BE49-F238E27FC236}">
                <a16:creationId xmlns:a16="http://schemas.microsoft.com/office/drawing/2014/main" id="{C1B6DA54-71CA-48A5-B3CD-D2321285AC1A}"/>
              </a:ext>
            </a:extLst>
          </p:cNvPr>
          <p:cNvSpPr>
            <a:spLocks noGrp="1"/>
          </p:cNvSpPr>
          <p:nvPr>
            <p:ph type="body" sz="quarter" idx="22" hasCustomPrompt="1"/>
          </p:nvPr>
        </p:nvSpPr>
        <p:spPr>
          <a:xfrm>
            <a:off x="577968" y="1458820"/>
            <a:ext cx="5960855"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Arial" panose="020B0604020202020204" pitchFamily="34" charset="0"/>
                <a:cs typeface="Arial" panose="020B0604020202020204" pitchFamily="34" charset="0"/>
              </a:defRPr>
            </a:lvl1pPr>
          </a:lstStyle>
          <a:p>
            <a:pPr lvl="0"/>
            <a:r>
              <a:rPr lang="en-US" dirty="0"/>
              <a:t>Insert subtitle</a:t>
            </a:r>
          </a:p>
        </p:txBody>
      </p:sp>
      <p:sp>
        <p:nvSpPr>
          <p:cNvPr id="18" name="Picture Placeholder 4">
            <a:extLst>
              <a:ext uri="{FF2B5EF4-FFF2-40B4-BE49-F238E27FC236}">
                <a16:creationId xmlns:a16="http://schemas.microsoft.com/office/drawing/2014/main" id="{4CE899DC-EEB7-4FE9-99EC-B6BA0FB34588}"/>
              </a:ext>
            </a:extLst>
          </p:cNvPr>
          <p:cNvSpPr>
            <a:spLocks noGrp="1"/>
          </p:cNvSpPr>
          <p:nvPr>
            <p:ph type="pic" sz="quarter" idx="23"/>
          </p:nvPr>
        </p:nvSpPr>
        <p:spPr>
          <a:xfrm>
            <a:off x="577850" y="2243138"/>
            <a:ext cx="3916363" cy="4027487"/>
          </a:xfrm>
          <a:prstGeom prst="rect">
            <a:avLst/>
          </a:prstGeom>
        </p:spPr>
        <p:txBody>
          <a:bodyPr/>
          <a:lstStyle>
            <a:lvl1pPr>
              <a:defRPr sz="1400">
                <a:solidFill>
                  <a:srgbClr val="323232"/>
                </a:solidFill>
                <a:latin typeface="Arial" panose="020B0604020202020204" pitchFamily="34" charset="0"/>
                <a:cs typeface="Arial" panose="020B0604020202020204" pitchFamily="34" charset="0"/>
              </a:defRPr>
            </a:lvl1pPr>
          </a:lstStyle>
          <a:p>
            <a:endParaRPr lang="en-GB" dirty="0"/>
          </a:p>
        </p:txBody>
      </p:sp>
      <p:sp>
        <p:nvSpPr>
          <p:cNvPr id="19" name="Text Placeholder 12">
            <a:extLst>
              <a:ext uri="{FF2B5EF4-FFF2-40B4-BE49-F238E27FC236}">
                <a16:creationId xmlns:a16="http://schemas.microsoft.com/office/drawing/2014/main" id="{74507D58-4B62-42B4-946E-AC191B8C8E91}"/>
              </a:ext>
            </a:extLst>
          </p:cNvPr>
          <p:cNvSpPr>
            <a:spLocks noGrp="1"/>
          </p:cNvSpPr>
          <p:nvPr>
            <p:ph type="body" sz="quarter" idx="24" hasCustomPrompt="1"/>
          </p:nvPr>
        </p:nvSpPr>
        <p:spPr>
          <a:xfrm>
            <a:off x="4572000" y="2234782"/>
            <a:ext cx="3889375" cy="4027487"/>
          </a:xfrm>
          <a:prstGeom prst="rect">
            <a:avLst/>
          </a:prstGeom>
        </p:spPr>
        <p:txBody>
          <a:bodyPr/>
          <a:lstStyle>
            <a:lvl1pPr marL="0" indent="0">
              <a:buNone/>
              <a:defRPr sz="1200">
                <a:solidFill>
                  <a:srgbClr val="1E4B9B"/>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10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Click to add text</a:t>
            </a:r>
            <a:endParaRPr lang="en-GB" dirty="0"/>
          </a:p>
        </p:txBody>
      </p:sp>
      <p:sp>
        <p:nvSpPr>
          <p:cNvPr id="9" name="TextBox 8">
            <a:extLst>
              <a:ext uri="{FF2B5EF4-FFF2-40B4-BE49-F238E27FC236}">
                <a16:creationId xmlns:a16="http://schemas.microsoft.com/office/drawing/2014/main" id="{FD1548AB-1A41-4C06-B3F6-882FE01A82ED}"/>
              </a:ext>
            </a:extLst>
          </p:cNvPr>
          <p:cNvSpPr txBox="1"/>
          <p:nvPr userDrawn="1"/>
        </p:nvSpPr>
        <p:spPr>
          <a:xfrm>
            <a:off x="7591244" y="6425249"/>
            <a:ext cx="992039" cy="25391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B3AF6C-2BBD-4142-8E95-28A39D08C308}" type="datetime1">
              <a:rPr lang="en-GB" sz="1050" smtClean="0">
                <a:solidFill>
                  <a:srgbClr val="1E4B9B"/>
                </a:solidFill>
                <a:latin typeface="Arial" panose="020B0604020202020204" pitchFamily="34" charset="0"/>
                <a:cs typeface="Arial" panose="020B0604020202020204" pitchFamily="34" charset="0"/>
              </a:rPr>
              <a:t>08/01/2021</a:t>
            </a:fld>
            <a:endParaRPr lang="en-GB" sz="1050" dirty="0">
              <a:solidFill>
                <a:srgbClr val="1E4B9B"/>
              </a:solidFill>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43FD19CB-E5DD-4EB0-A648-B1B63B8A7EDD}"/>
              </a:ext>
            </a:extLst>
          </p:cNvPr>
          <p:cNvSpPr>
            <a:spLocks noGrp="1"/>
          </p:cNvSpPr>
          <p:nvPr>
            <p:ph sz="quarter" idx="27" hasCustomPrompt="1"/>
          </p:nvPr>
        </p:nvSpPr>
        <p:spPr>
          <a:xfrm>
            <a:off x="577850" y="6440578"/>
            <a:ext cx="7246879" cy="284672"/>
          </a:xfrm>
          <a:prstGeom prst="rect">
            <a:avLst/>
          </a:prstGeom>
        </p:spPr>
        <p:txBody>
          <a:bodyPr/>
          <a:lstStyle>
            <a:lvl1pPr marL="0" indent="0" algn="r">
              <a:buNone/>
              <a:defRPr sz="1050">
                <a:solidFill>
                  <a:srgbClr val="1E4B9B"/>
                </a:solidFill>
                <a:latin typeface="Arial" panose="020B0604020202020204" pitchFamily="34" charset="0"/>
                <a:cs typeface="Arial" panose="020B0604020202020204" pitchFamily="34" charset="0"/>
              </a:defRPr>
            </a:lvl1pPr>
            <a:lvl2pPr marL="457200" indent="0">
              <a:buNone/>
              <a:defRPr sz="1050">
                <a:latin typeface="Arial" panose="020B0604020202020204" pitchFamily="34" charset="0"/>
                <a:cs typeface="Arial" panose="020B0604020202020204" pitchFamily="34" charset="0"/>
              </a:defRPr>
            </a:lvl2pPr>
            <a:lvl3pPr marL="914400" indent="0">
              <a:buNone/>
              <a:defRPr sz="105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Presentation title</a:t>
            </a:r>
          </a:p>
        </p:txBody>
      </p:sp>
    </p:spTree>
    <p:extLst>
      <p:ext uri="{BB962C8B-B14F-4D97-AF65-F5344CB8AC3E}">
        <p14:creationId xmlns:p14="http://schemas.microsoft.com/office/powerpoint/2010/main" val="13944237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Full Text">
    <p:spTree>
      <p:nvGrpSpPr>
        <p:cNvPr id="1" name=""/>
        <p:cNvGrpSpPr/>
        <p:nvPr/>
      </p:nvGrpSpPr>
      <p:grpSpPr>
        <a:xfrm>
          <a:off x="0" y="0"/>
          <a:ext cx="0" cy="0"/>
          <a:chOff x="0" y="0"/>
          <a:chExt cx="0" cy="0"/>
        </a:xfrm>
      </p:grpSpPr>
      <p:sp>
        <p:nvSpPr>
          <p:cNvPr id="6" name="Text Placeholder 12">
            <a:extLst>
              <a:ext uri="{FF2B5EF4-FFF2-40B4-BE49-F238E27FC236}">
                <a16:creationId xmlns:a16="http://schemas.microsoft.com/office/drawing/2014/main" id="{FE2B1EA2-8522-4C4B-B7A9-BEF931B2B47B}"/>
              </a:ext>
            </a:extLst>
          </p:cNvPr>
          <p:cNvSpPr>
            <a:spLocks noGrp="1"/>
          </p:cNvSpPr>
          <p:nvPr>
            <p:ph type="body" sz="quarter" idx="25" hasCustomPrompt="1"/>
          </p:nvPr>
        </p:nvSpPr>
        <p:spPr>
          <a:xfrm>
            <a:off x="577968" y="2243138"/>
            <a:ext cx="7883407" cy="4019131"/>
          </a:xfrm>
          <a:prstGeom prst="rect">
            <a:avLst/>
          </a:prstGeom>
        </p:spPr>
        <p:txBody>
          <a:bodyPr/>
          <a:lstStyle>
            <a:lvl1pPr marL="0" indent="0">
              <a:buNone/>
              <a:defRPr sz="1400">
                <a:solidFill>
                  <a:srgbClr val="323232"/>
                </a:solidFill>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dirty="0"/>
              <a:t>Click to add text</a:t>
            </a:r>
          </a:p>
        </p:txBody>
      </p:sp>
      <p:sp>
        <p:nvSpPr>
          <p:cNvPr id="8" name="Text Placeholder 2">
            <a:extLst>
              <a:ext uri="{FF2B5EF4-FFF2-40B4-BE49-F238E27FC236}">
                <a16:creationId xmlns:a16="http://schemas.microsoft.com/office/drawing/2014/main" id="{AB625B03-B9DD-437E-8EFA-5E3698F33BA7}"/>
              </a:ext>
            </a:extLst>
          </p:cNvPr>
          <p:cNvSpPr>
            <a:spLocks noGrp="1"/>
          </p:cNvSpPr>
          <p:nvPr>
            <p:ph type="body" sz="quarter" idx="21" hasCustomPrompt="1"/>
          </p:nvPr>
        </p:nvSpPr>
        <p:spPr>
          <a:xfrm>
            <a:off x="577968" y="464267"/>
            <a:ext cx="5960855"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Arial" panose="020B0604020202020204" pitchFamily="34" charset="0"/>
                <a:cs typeface="Arial" panose="020B0604020202020204" pitchFamily="34" charset="0"/>
              </a:defRPr>
            </a:lvl1pPr>
          </a:lstStyle>
          <a:p>
            <a:pPr lvl="0"/>
            <a:r>
              <a:rPr lang="en-US" dirty="0"/>
              <a:t>CLICK HERE TO EDIT MASTER TITLE</a:t>
            </a:r>
          </a:p>
        </p:txBody>
      </p:sp>
      <p:sp>
        <p:nvSpPr>
          <p:cNvPr id="11" name="TextBox 10">
            <a:extLst>
              <a:ext uri="{FF2B5EF4-FFF2-40B4-BE49-F238E27FC236}">
                <a16:creationId xmlns:a16="http://schemas.microsoft.com/office/drawing/2014/main" id="{98251539-4EDC-4E36-A4D9-AF94C23958A5}"/>
              </a:ext>
            </a:extLst>
          </p:cNvPr>
          <p:cNvSpPr txBox="1"/>
          <p:nvPr userDrawn="1"/>
        </p:nvSpPr>
        <p:spPr>
          <a:xfrm>
            <a:off x="7591244" y="6425249"/>
            <a:ext cx="992039" cy="25391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B3AF6C-2BBD-4142-8E95-28A39D08C308}" type="datetime1">
              <a:rPr lang="en-GB" sz="1050" smtClean="0">
                <a:solidFill>
                  <a:srgbClr val="1E4B9B"/>
                </a:solidFill>
                <a:latin typeface="Arial" panose="020B0604020202020204" pitchFamily="34" charset="0"/>
                <a:cs typeface="Arial" panose="020B0604020202020204" pitchFamily="34" charset="0"/>
              </a:rPr>
              <a:t>08/01/2021</a:t>
            </a:fld>
            <a:endParaRPr lang="en-GB" sz="1050" dirty="0">
              <a:solidFill>
                <a:srgbClr val="1E4B9B"/>
              </a:solidFill>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E40F4C93-6DA7-4D8C-9677-1ABFD64DBB3D}"/>
              </a:ext>
            </a:extLst>
          </p:cNvPr>
          <p:cNvSpPr>
            <a:spLocks noGrp="1"/>
          </p:cNvSpPr>
          <p:nvPr>
            <p:ph sz="quarter" idx="27" hasCustomPrompt="1"/>
          </p:nvPr>
        </p:nvSpPr>
        <p:spPr>
          <a:xfrm>
            <a:off x="577968" y="6440578"/>
            <a:ext cx="7246761" cy="284672"/>
          </a:xfrm>
          <a:prstGeom prst="rect">
            <a:avLst/>
          </a:prstGeom>
        </p:spPr>
        <p:txBody>
          <a:bodyPr/>
          <a:lstStyle>
            <a:lvl1pPr marL="0" indent="0" algn="r">
              <a:buNone/>
              <a:defRPr sz="1050">
                <a:solidFill>
                  <a:srgbClr val="1E4B9B"/>
                </a:solidFill>
                <a:latin typeface="Arial" panose="020B0604020202020204" pitchFamily="34" charset="0"/>
                <a:cs typeface="Arial" panose="020B0604020202020204" pitchFamily="34" charset="0"/>
              </a:defRPr>
            </a:lvl1pPr>
            <a:lvl2pPr marL="457200" indent="0">
              <a:buNone/>
              <a:defRPr sz="1050">
                <a:latin typeface="Arial" panose="020B0604020202020204" pitchFamily="34" charset="0"/>
                <a:cs typeface="Arial" panose="020B0604020202020204" pitchFamily="34" charset="0"/>
              </a:defRPr>
            </a:lvl2pPr>
            <a:lvl3pPr marL="914400" indent="0">
              <a:buNone/>
              <a:defRPr sz="105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Presentation title</a:t>
            </a:r>
          </a:p>
        </p:txBody>
      </p:sp>
      <p:sp>
        <p:nvSpPr>
          <p:cNvPr id="13" name="Text Placeholder 2">
            <a:extLst>
              <a:ext uri="{FF2B5EF4-FFF2-40B4-BE49-F238E27FC236}">
                <a16:creationId xmlns:a16="http://schemas.microsoft.com/office/drawing/2014/main" id="{54F983CE-7E17-4509-ACDC-24E516927AC6}"/>
              </a:ext>
            </a:extLst>
          </p:cNvPr>
          <p:cNvSpPr>
            <a:spLocks noGrp="1"/>
          </p:cNvSpPr>
          <p:nvPr>
            <p:ph type="body" sz="quarter" idx="22" hasCustomPrompt="1"/>
          </p:nvPr>
        </p:nvSpPr>
        <p:spPr>
          <a:xfrm>
            <a:off x="577968" y="1458820"/>
            <a:ext cx="5960855"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Arial" panose="020B0604020202020204" pitchFamily="34" charset="0"/>
                <a:cs typeface="Arial" panose="020B0604020202020204" pitchFamily="34" charset="0"/>
              </a:defRPr>
            </a:lvl1pPr>
          </a:lstStyle>
          <a:p>
            <a:pPr lvl="0"/>
            <a:r>
              <a:rPr lang="en-US" dirty="0"/>
              <a:t>Insert subtitle</a:t>
            </a:r>
          </a:p>
        </p:txBody>
      </p:sp>
    </p:spTree>
    <p:extLst>
      <p:ext uri="{BB962C8B-B14F-4D97-AF65-F5344CB8AC3E}">
        <p14:creationId xmlns:p14="http://schemas.microsoft.com/office/powerpoint/2010/main" val="30548052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Text Bullets">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AB625B03-B9DD-437E-8EFA-5E3698F33BA7}"/>
              </a:ext>
            </a:extLst>
          </p:cNvPr>
          <p:cNvSpPr>
            <a:spLocks noGrp="1"/>
          </p:cNvSpPr>
          <p:nvPr>
            <p:ph type="body" sz="quarter" idx="21" hasCustomPrompt="1"/>
          </p:nvPr>
        </p:nvSpPr>
        <p:spPr>
          <a:xfrm>
            <a:off x="577968" y="464267"/>
            <a:ext cx="5960855"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Arial" panose="020B0604020202020204" pitchFamily="34" charset="0"/>
                <a:cs typeface="Arial" panose="020B0604020202020204" pitchFamily="34" charset="0"/>
              </a:defRPr>
            </a:lvl1pPr>
          </a:lstStyle>
          <a:p>
            <a:pPr lvl="0"/>
            <a:r>
              <a:rPr lang="en-US" dirty="0"/>
              <a:t>CLICK HERE TO EDIT MASTER TITLE</a:t>
            </a:r>
          </a:p>
        </p:txBody>
      </p:sp>
      <p:sp>
        <p:nvSpPr>
          <p:cNvPr id="10" name="Text Placeholder 4">
            <a:extLst>
              <a:ext uri="{FF2B5EF4-FFF2-40B4-BE49-F238E27FC236}">
                <a16:creationId xmlns:a16="http://schemas.microsoft.com/office/drawing/2014/main" id="{2C896F9C-CC25-4527-9E30-F95E9F7B1D5F}"/>
              </a:ext>
            </a:extLst>
          </p:cNvPr>
          <p:cNvSpPr>
            <a:spLocks noGrp="1"/>
          </p:cNvSpPr>
          <p:nvPr>
            <p:ph type="body" sz="quarter" idx="16" hasCustomPrompt="1"/>
          </p:nvPr>
        </p:nvSpPr>
        <p:spPr>
          <a:xfrm>
            <a:off x="577968" y="2243137"/>
            <a:ext cx="7883407" cy="4019131"/>
          </a:xfrm>
          <a:prstGeom prst="rect">
            <a:avLst/>
          </a:prstGeom>
        </p:spPr>
        <p:txBody>
          <a:bodyPr/>
          <a:lstStyle>
            <a:lvl1pPr marL="342900" indent="-34290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1pPr>
            <a:lvl2pPr marL="742950" indent="-28575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2pPr>
            <a:lvl3pPr marL="1143000" indent="-22860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3pPr>
            <a:lvl4pPr marL="1600200" indent="-22860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4pPr>
            <a:lvl5pPr marL="2057400" indent="-22860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13">
            <a:extLst>
              <a:ext uri="{FF2B5EF4-FFF2-40B4-BE49-F238E27FC236}">
                <a16:creationId xmlns:a16="http://schemas.microsoft.com/office/drawing/2014/main" id="{55207B26-BD01-450F-BCEB-6428971C5C28}"/>
              </a:ext>
            </a:extLst>
          </p:cNvPr>
          <p:cNvSpPr txBox="1"/>
          <p:nvPr userDrawn="1"/>
        </p:nvSpPr>
        <p:spPr>
          <a:xfrm>
            <a:off x="7591244" y="6425249"/>
            <a:ext cx="992039" cy="25391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B3AF6C-2BBD-4142-8E95-28A39D08C308}" type="datetime1">
              <a:rPr lang="en-GB" sz="1050" smtClean="0">
                <a:solidFill>
                  <a:srgbClr val="1E4B9B"/>
                </a:solidFill>
                <a:latin typeface="Arial" panose="020B0604020202020204" pitchFamily="34" charset="0"/>
                <a:cs typeface="Arial" panose="020B0604020202020204" pitchFamily="34" charset="0"/>
              </a:rPr>
              <a:t>08/01/2021</a:t>
            </a:fld>
            <a:endParaRPr lang="en-GB" sz="1050" dirty="0">
              <a:solidFill>
                <a:srgbClr val="1E4B9B"/>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6CC9049D-4664-4545-860B-8C408BE6F1C1}"/>
              </a:ext>
            </a:extLst>
          </p:cNvPr>
          <p:cNvSpPr>
            <a:spLocks noGrp="1"/>
          </p:cNvSpPr>
          <p:nvPr>
            <p:ph sz="quarter" idx="27" hasCustomPrompt="1"/>
          </p:nvPr>
        </p:nvSpPr>
        <p:spPr>
          <a:xfrm>
            <a:off x="577968" y="6440578"/>
            <a:ext cx="7246761" cy="284672"/>
          </a:xfrm>
          <a:prstGeom prst="rect">
            <a:avLst/>
          </a:prstGeom>
        </p:spPr>
        <p:txBody>
          <a:bodyPr/>
          <a:lstStyle>
            <a:lvl1pPr marL="0" indent="0" algn="r">
              <a:buNone/>
              <a:defRPr sz="1050">
                <a:solidFill>
                  <a:srgbClr val="1E4B9B"/>
                </a:solidFill>
                <a:latin typeface="Arial" panose="020B0604020202020204" pitchFamily="34" charset="0"/>
                <a:cs typeface="Arial" panose="020B0604020202020204" pitchFamily="34" charset="0"/>
              </a:defRPr>
            </a:lvl1pPr>
            <a:lvl2pPr marL="457200" indent="0">
              <a:buNone/>
              <a:defRPr sz="1050">
                <a:latin typeface="Arial" panose="020B0604020202020204" pitchFamily="34" charset="0"/>
                <a:cs typeface="Arial" panose="020B0604020202020204" pitchFamily="34" charset="0"/>
              </a:defRPr>
            </a:lvl2pPr>
            <a:lvl3pPr marL="914400" indent="0">
              <a:buNone/>
              <a:defRPr sz="105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Presentation title</a:t>
            </a:r>
          </a:p>
        </p:txBody>
      </p:sp>
      <p:sp>
        <p:nvSpPr>
          <p:cNvPr id="13" name="Text Placeholder 2">
            <a:extLst>
              <a:ext uri="{FF2B5EF4-FFF2-40B4-BE49-F238E27FC236}">
                <a16:creationId xmlns:a16="http://schemas.microsoft.com/office/drawing/2014/main" id="{8413C705-D39D-4C04-9CCC-4AFABA7FBC36}"/>
              </a:ext>
            </a:extLst>
          </p:cNvPr>
          <p:cNvSpPr>
            <a:spLocks noGrp="1"/>
          </p:cNvSpPr>
          <p:nvPr>
            <p:ph type="body" sz="quarter" idx="22" hasCustomPrompt="1"/>
          </p:nvPr>
        </p:nvSpPr>
        <p:spPr>
          <a:xfrm>
            <a:off x="577968" y="1458820"/>
            <a:ext cx="5960855"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Arial" panose="020B0604020202020204" pitchFamily="34" charset="0"/>
                <a:cs typeface="Arial" panose="020B0604020202020204" pitchFamily="34" charset="0"/>
              </a:defRPr>
            </a:lvl1pPr>
          </a:lstStyle>
          <a:p>
            <a:pPr lvl="0"/>
            <a:r>
              <a:rPr lang="en-US" dirty="0"/>
              <a:t>Insert subtitle</a:t>
            </a:r>
          </a:p>
        </p:txBody>
      </p:sp>
    </p:spTree>
    <p:extLst>
      <p:ext uri="{BB962C8B-B14F-4D97-AF65-F5344CB8AC3E}">
        <p14:creationId xmlns:p14="http://schemas.microsoft.com/office/powerpoint/2010/main" val="1863253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7" name="Chart Placeholder 2">
            <a:extLst>
              <a:ext uri="{FF2B5EF4-FFF2-40B4-BE49-F238E27FC236}">
                <a16:creationId xmlns:a16="http://schemas.microsoft.com/office/drawing/2014/main" id="{28E83104-D853-412E-9A06-D4E39CA8791B}"/>
              </a:ext>
            </a:extLst>
          </p:cNvPr>
          <p:cNvSpPr>
            <a:spLocks noGrp="1"/>
          </p:cNvSpPr>
          <p:nvPr>
            <p:ph type="chart" sz="quarter" idx="26"/>
          </p:nvPr>
        </p:nvSpPr>
        <p:spPr>
          <a:xfrm>
            <a:off x="577850" y="2243138"/>
            <a:ext cx="7883525" cy="4019550"/>
          </a:xfrm>
          <a:prstGeom prst="rect">
            <a:avLst/>
          </a:prstGeom>
        </p:spPr>
        <p:txBody>
          <a:bodyPr/>
          <a:lstStyle>
            <a:lvl1pPr>
              <a:defRPr sz="1400">
                <a:solidFill>
                  <a:srgbClr val="323232"/>
                </a:solidFill>
                <a:latin typeface="Arial" panose="020B0604020202020204" pitchFamily="34" charset="0"/>
                <a:cs typeface="Arial" panose="020B0604020202020204" pitchFamily="34" charset="0"/>
              </a:defRPr>
            </a:lvl1pPr>
          </a:lstStyle>
          <a:p>
            <a:endParaRPr lang="en-GB" dirty="0"/>
          </a:p>
        </p:txBody>
      </p:sp>
      <p:sp>
        <p:nvSpPr>
          <p:cNvPr id="9" name="Text Placeholder 2">
            <a:extLst>
              <a:ext uri="{FF2B5EF4-FFF2-40B4-BE49-F238E27FC236}">
                <a16:creationId xmlns:a16="http://schemas.microsoft.com/office/drawing/2014/main" id="{DE277479-0CF8-4C04-B364-40BD0C0051E3}"/>
              </a:ext>
            </a:extLst>
          </p:cNvPr>
          <p:cNvSpPr>
            <a:spLocks noGrp="1"/>
          </p:cNvSpPr>
          <p:nvPr>
            <p:ph type="body" sz="quarter" idx="21" hasCustomPrompt="1"/>
          </p:nvPr>
        </p:nvSpPr>
        <p:spPr>
          <a:xfrm>
            <a:off x="577968" y="464267"/>
            <a:ext cx="5960855"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Arial" panose="020B0604020202020204" pitchFamily="34" charset="0"/>
                <a:cs typeface="Arial" panose="020B0604020202020204" pitchFamily="34" charset="0"/>
              </a:defRPr>
            </a:lvl1pPr>
          </a:lstStyle>
          <a:p>
            <a:pPr lvl="0"/>
            <a:r>
              <a:rPr lang="en-US" dirty="0"/>
              <a:t>CLICK HERE TO EDIT MASTER TITLE</a:t>
            </a:r>
          </a:p>
        </p:txBody>
      </p:sp>
      <p:sp>
        <p:nvSpPr>
          <p:cNvPr id="11" name="TextBox 10">
            <a:extLst>
              <a:ext uri="{FF2B5EF4-FFF2-40B4-BE49-F238E27FC236}">
                <a16:creationId xmlns:a16="http://schemas.microsoft.com/office/drawing/2014/main" id="{DBF8F6D2-1103-4D02-9B03-1CC825E2829E}"/>
              </a:ext>
            </a:extLst>
          </p:cNvPr>
          <p:cNvSpPr txBox="1"/>
          <p:nvPr userDrawn="1"/>
        </p:nvSpPr>
        <p:spPr>
          <a:xfrm>
            <a:off x="7591244" y="6425249"/>
            <a:ext cx="992039" cy="25391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B3AF6C-2BBD-4142-8E95-28A39D08C308}" type="datetime1">
              <a:rPr lang="en-GB" sz="1050" smtClean="0">
                <a:solidFill>
                  <a:srgbClr val="1E4B9B"/>
                </a:solidFill>
                <a:latin typeface="Arial" panose="020B0604020202020204" pitchFamily="34" charset="0"/>
                <a:cs typeface="Arial" panose="020B0604020202020204" pitchFamily="34" charset="0"/>
              </a:rPr>
              <a:t>08/01/2021</a:t>
            </a:fld>
            <a:endParaRPr lang="en-GB" sz="1050" dirty="0">
              <a:solidFill>
                <a:srgbClr val="1E4B9B"/>
              </a:solidFill>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2BD85516-2513-49C5-A0AA-FD9268015009}"/>
              </a:ext>
            </a:extLst>
          </p:cNvPr>
          <p:cNvSpPr>
            <a:spLocks noGrp="1"/>
          </p:cNvSpPr>
          <p:nvPr>
            <p:ph sz="quarter" idx="27" hasCustomPrompt="1"/>
          </p:nvPr>
        </p:nvSpPr>
        <p:spPr>
          <a:xfrm>
            <a:off x="577968" y="6440578"/>
            <a:ext cx="7246761" cy="284672"/>
          </a:xfrm>
          <a:prstGeom prst="rect">
            <a:avLst/>
          </a:prstGeom>
        </p:spPr>
        <p:txBody>
          <a:bodyPr/>
          <a:lstStyle>
            <a:lvl1pPr marL="0" indent="0" algn="r">
              <a:buNone/>
              <a:defRPr sz="1050">
                <a:solidFill>
                  <a:srgbClr val="1E4B9B"/>
                </a:solidFill>
                <a:latin typeface="Arial" panose="020B0604020202020204" pitchFamily="34" charset="0"/>
                <a:cs typeface="Arial" panose="020B0604020202020204" pitchFamily="34" charset="0"/>
              </a:defRPr>
            </a:lvl1pPr>
            <a:lvl2pPr marL="457200" indent="0">
              <a:buNone/>
              <a:defRPr sz="1050">
                <a:latin typeface="Arial" panose="020B0604020202020204" pitchFamily="34" charset="0"/>
                <a:cs typeface="Arial" panose="020B0604020202020204" pitchFamily="34" charset="0"/>
              </a:defRPr>
            </a:lvl2pPr>
            <a:lvl3pPr marL="914400" indent="0">
              <a:buNone/>
              <a:defRPr sz="105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Presentation title</a:t>
            </a:r>
          </a:p>
        </p:txBody>
      </p:sp>
      <p:sp>
        <p:nvSpPr>
          <p:cNvPr id="13" name="Text Placeholder 2">
            <a:extLst>
              <a:ext uri="{FF2B5EF4-FFF2-40B4-BE49-F238E27FC236}">
                <a16:creationId xmlns:a16="http://schemas.microsoft.com/office/drawing/2014/main" id="{37EFBFEF-F413-46E7-B616-D281BA0FC914}"/>
              </a:ext>
            </a:extLst>
          </p:cNvPr>
          <p:cNvSpPr>
            <a:spLocks noGrp="1"/>
          </p:cNvSpPr>
          <p:nvPr>
            <p:ph type="body" sz="quarter" idx="22" hasCustomPrompt="1"/>
          </p:nvPr>
        </p:nvSpPr>
        <p:spPr>
          <a:xfrm>
            <a:off x="577968" y="1458820"/>
            <a:ext cx="5960855"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Arial" panose="020B0604020202020204" pitchFamily="34" charset="0"/>
                <a:cs typeface="Arial" panose="020B0604020202020204" pitchFamily="34" charset="0"/>
              </a:defRPr>
            </a:lvl1pPr>
          </a:lstStyle>
          <a:p>
            <a:pPr lvl="0"/>
            <a:r>
              <a:rPr lang="en-US" dirty="0"/>
              <a:t>Insert subtitle</a:t>
            </a:r>
          </a:p>
        </p:txBody>
      </p:sp>
    </p:spTree>
    <p:extLst>
      <p:ext uri="{BB962C8B-B14F-4D97-AF65-F5344CB8AC3E}">
        <p14:creationId xmlns:p14="http://schemas.microsoft.com/office/powerpoint/2010/main" val="2075433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0F71322-76A3-413A-9064-BF459D5F6A59}"/>
              </a:ext>
            </a:extLst>
          </p:cNvPr>
          <p:cNvSpPr>
            <a:spLocks noGrp="1"/>
          </p:cNvSpPr>
          <p:nvPr>
            <p:ph type="pic" sz="quarter" idx="27"/>
          </p:nvPr>
        </p:nvSpPr>
        <p:spPr>
          <a:xfrm>
            <a:off x="577850" y="2243138"/>
            <a:ext cx="7883525" cy="4019550"/>
          </a:xfrm>
          <a:prstGeom prst="rect">
            <a:avLst/>
          </a:prstGeom>
        </p:spPr>
        <p:txBody>
          <a:bodyPr/>
          <a:lstStyle>
            <a:lvl1pPr>
              <a:defRPr sz="1400">
                <a:solidFill>
                  <a:srgbClr val="323232"/>
                </a:solidFill>
                <a:latin typeface="Arial" panose="020B0604020202020204" pitchFamily="34" charset="0"/>
                <a:cs typeface="Arial" panose="020B0604020202020204" pitchFamily="34" charset="0"/>
              </a:defRPr>
            </a:lvl1pPr>
          </a:lstStyle>
          <a:p>
            <a:endParaRPr lang="en-GB" dirty="0"/>
          </a:p>
        </p:txBody>
      </p:sp>
      <p:sp>
        <p:nvSpPr>
          <p:cNvPr id="10" name="Text Placeholder 2">
            <a:extLst>
              <a:ext uri="{FF2B5EF4-FFF2-40B4-BE49-F238E27FC236}">
                <a16:creationId xmlns:a16="http://schemas.microsoft.com/office/drawing/2014/main" id="{FBE17164-D1E9-448D-BC18-AEE6AA4A7D7F}"/>
              </a:ext>
            </a:extLst>
          </p:cNvPr>
          <p:cNvSpPr>
            <a:spLocks noGrp="1"/>
          </p:cNvSpPr>
          <p:nvPr>
            <p:ph type="body" sz="quarter" idx="21" hasCustomPrompt="1"/>
          </p:nvPr>
        </p:nvSpPr>
        <p:spPr>
          <a:xfrm>
            <a:off x="577968" y="464267"/>
            <a:ext cx="5960855"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Arial" panose="020B0604020202020204" pitchFamily="34" charset="0"/>
                <a:cs typeface="Arial" panose="020B0604020202020204" pitchFamily="34" charset="0"/>
              </a:defRPr>
            </a:lvl1pPr>
          </a:lstStyle>
          <a:p>
            <a:pPr lvl="0"/>
            <a:r>
              <a:rPr lang="en-US" dirty="0"/>
              <a:t>CLICK HERE TO EDIT MASTER TITLE</a:t>
            </a:r>
          </a:p>
        </p:txBody>
      </p:sp>
      <p:sp>
        <p:nvSpPr>
          <p:cNvPr id="8" name="TextBox 7">
            <a:extLst>
              <a:ext uri="{FF2B5EF4-FFF2-40B4-BE49-F238E27FC236}">
                <a16:creationId xmlns:a16="http://schemas.microsoft.com/office/drawing/2014/main" id="{5687A685-EBDC-431F-A3A3-25227F3094FE}"/>
              </a:ext>
            </a:extLst>
          </p:cNvPr>
          <p:cNvSpPr txBox="1"/>
          <p:nvPr userDrawn="1"/>
        </p:nvSpPr>
        <p:spPr>
          <a:xfrm>
            <a:off x="7591244" y="6425249"/>
            <a:ext cx="992039" cy="25391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B3AF6C-2BBD-4142-8E95-28A39D08C308}" type="datetime1">
              <a:rPr lang="en-GB" sz="1050" smtClean="0">
                <a:solidFill>
                  <a:srgbClr val="1E4B9B"/>
                </a:solidFill>
                <a:latin typeface="Arial" panose="020B0604020202020204" pitchFamily="34" charset="0"/>
                <a:cs typeface="Arial" panose="020B0604020202020204" pitchFamily="34" charset="0"/>
              </a:rPr>
              <a:t>08/01/2021</a:t>
            </a:fld>
            <a:endParaRPr lang="en-GB" sz="1050" dirty="0">
              <a:solidFill>
                <a:srgbClr val="1E4B9B"/>
              </a:solidFill>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C676D3C7-DEA3-4E23-A018-40E404019302}"/>
              </a:ext>
            </a:extLst>
          </p:cNvPr>
          <p:cNvSpPr>
            <a:spLocks noGrp="1"/>
          </p:cNvSpPr>
          <p:nvPr>
            <p:ph sz="quarter" idx="28" hasCustomPrompt="1"/>
          </p:nvPr>
        </p:nvSpPr>
        <p:spPr>
          <a:xfrm>
            <a:off x="577850" y="6440578"/>
            <a:ext cx="7246879" cy="284672"/>
          </a:xfrm>
          <a:prstGeom prst="rect">
            <a:avLst/>
          </a:prstGeom>
        </p:spPr>
        <p:txBody>
          <a:bodyPr/>
          <a:lstStyle>
            <a:lvl1pPr marL="0" indent="0" algn="r">
              <a:buNone/>
              <a:defRPr sz="1050">
                <a:solidFill>
                  <a:srgbClr val="1E4B9B"/>
                </a:solidFill>
                <a:latin typeface="Arial" panose="020B0604020202020204" pitchFamily="34" charset="0"/>
                <a:cs typeface="Arial" panose="020B0604020202020204" pitchFamily="34" charset="0"/>
              </a:defRPr>
            </a:lvl1pPr>
            <a:lvl2pPr marL="457200" indent="0">
              <a:buNone/>
              <a:defRPr sz="1050">
                <a:latin typeface="Arial" panose="020B0604020202020204" pitchFamily="34" charset="0"/>
                <a:cs typeface="Arial" panose="020B0604020202020204" pitchFamily="34" charset="0"/>
              </a:defRPr>
            </a:lvl2pPr>
            <a:lvl3pPr marL="914400" indent="0">
              <a:buNone/>
              <a:defRPr sz="105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Presentation title</a:t>
            </a:r>
          </a:p>
        </p:txBody>
      </p:sp>
      <p:sp>
        <p:nvSpPr>
          <p:cNvPr id="14" name="Text Placeholder 2">
            <a:extLst>
              <a:ext uri="{FF2B5EF4-FFF2-40B4-BE49-F238E27FC236}">
                <a16:creationId xmlns:a16="http://schemas.microsoft.com/office/drawing/2014/main" id="{D974519E-60F3-4D94-B4D4-2BC52D3350F6}"/>
              </a:ext>
            </a:extLst>
          </p:cNvPr>
          <p:cNvSpPr>
            <a:spLocks noGrp="1"/>
          </p:cNvSpPr>
          <p:nvPr>
            <p:ph type="body" sz="quarter" idx="22" hasCustomPrompt="1"/>
          </p:nvPr>
        </p:nvSpPr>
        <p:spPr>
          <a:xfrm>
            <a:off x="577968" y="1458820"/>
            <a:ext cx="5960855"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Arial" panose="020B0604020202020204" pitchFamily="34" charset="0"/>
                <a:cs typeface="Arial" panose="020B0604020202020204" pitchFamily="34" charset="0"/>
              </a:defRPr>
            </a:lvl1pPr>
          </a:lstStyle>
          <a:p>
            <a:pPr lvl="0"/>
            <a:r>
              <a:rPr lang="en-US" dirty="0"/>
              <a:t>Insert subtitle</a:t>
            </a:r>
          </a:p>
        </p:txBody>
      </p:sp>
    </p:spTree>
    <p:extLst>
      <p:ext uri="{BB962C8B-B14F-4D97-AF65-F5344CB8AC3E}">
        <p14:creationId xmlns:p14="http://schemas.microsoft.com/office/powerpoint/2010/main" val="38831793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 Bullets">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AB625B03-B9DD-437E-8EFA-5E3698F33BA7}"/>
              </a:ext>
            </a:extLst>
          </p:cNvPr>
          <p:cNvSpPr>
            <a:spLocks noGrp="1"/>
          </p:cNvSpPr>
          <p:nvPr>
            <p:ph type="body" sz="quarter" idx="21" hasCustomPrompt="1"/>
          </p:nvPr>
        </p:nvSpPr>
        <p:spPr>
          <a:xfrm>
            <a:off x="577968" y="464267"/>
            <a:ext cx="5960855"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Arial" panose="020B0604020202020204" pitchFamily="34" charset="0"/>
                <a:cs typeface="Arial" panose="020B0604020202020204" pitchFamily="34" charset="0"/>
              </a:defRPr>
            </a:lvl1pPr>
          </a:lstStyle>
          <a:p>
            <a:pPr lvl="0"/>
            <a:r>
              <a:rPr lang="en-US" dirty="0"/>
              <a:t>AGENDA</a:t>
            </a:r>
          </a:p>
        </p:txBody>
      </p:sp>
      <p:sp>
        <p:nvSpPr>
          <p:cNvPr id="10" name="Text Placeholder 4">
            <a:extLst>
              <a:ext uri="{FF2B5EF4-FFF2-40B4-BE49-F238E27FC236}">
                <a16:creationId xmlns:a16="http://schemas.microsoft.com/office/drawing/2014/main" id="{2C896F9C-CC25-4527-9E30-F95E9F7B1D5F}"/>
              </a:ext>
            </a:extLst>
          </p:cNvPr>
          <p:cNvSpPr>
            <a:spLocks noGrp="1"/>
          </p:cNvSpPr>
          <p:nvPr>
            <p:ph type="body" sz="quarter" idx="16" hasCustomPrompt="1"/>
          </p:nvPr>
        </p:nvSpPr>
        <p:spPr>
          <a:xfrm>
            <a:off x="577968" y="2243137"/>
            <a:ext cx="7883407" cy="4019131"/>
          </a:xfrm>
          <a:prstGeom prst="rect">
            <a:avLst/>
          </a:prstGeom>
        </p:spPr>
        <p:txBody>
          <a:bodyPr/>
          <a:lstStyle>
            <a:lvl1pPr marL="342900" indent="-34290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1pPr>
            <a:lvl2pPr marL="742950" indent="-28575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2pPr>
            <a:lvl3pPr marL="1143000" indent="-22860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3pPr>
            <a:lvl4pPr marL="1600200" indent="-22860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4pPr>
            <a:lvl5pPr marL="2057400" indent="-22860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A6AFAC1F-8668-4411-BA45-03AE7F65EDF8}"/>
              </a:ext>
            </a:extLst>
          </p:cNvPr>
          <p:cNvSpPr txBox="1"/>
          <p:nvPr userDrawn="1"/>
        </p:nvSpPr>
        <p:spPr>
          <a:xfrm>
            <a:off x="7591244" y="6425249"/>
            <a:ext cx="992039" cy="25391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B3AF6C-2BBD-4142-8E95-28A39D08C308}" type="datetime1">
              <a:rPr lang="en-GB" sz="1050" smtClean="0">
                <a:solidFill>
                  <a:srgbClr val="1E4B9B"/>
                </a:solidFill>
                <a:latin typeface="Arial" panose="020B0604020202020204" pitchFamily="34" charset="0"/>
                <a:cs typeface="Arial" panose="020B0604020202020204" pitchFamily="34" charset="0"/>
              </a:rPr>
              <a:t>08/01/2021</a:t>
            </a:fld>
            <a:endParaRPr lang="en-GB" sz="1050" dirty="0">
              <a:solidFill>
                <a:srgbClr val="1E4B9B"/>
              </a:solidFill>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3FACDC6-C223-4AE1-82EF-479CD3486E2D}"/>
              </a:ext>
            </a:extLst>
          </p:cNvPr>
          <p:cNvSpPr>
            <a:spLocks noGrp="1"/>
          </p:cNvSpPr>
          <p:nvPr>
            <p:ph sz="quarter" idx="27" hasCustomPrompt="1"/>
          </p:nvPr>
        </p:nvSpPr>
        <p:spPr>
          <a:xfrm>
            <a:off x="577968" y="6440578"/>
            <a:ext cx="7246761" cy="284672"/>
          </a:xfrm>
          <a:prstGeom prst="rect">
            <a:avLst/>
          </a:prstGeom>
        </p:spPr>
        <p:txBody>
          <a:bodyPr/>
          <a:lstStyle>
            <a:lvl1pPr marL="0" indent="0" algn="r">
              <a:buNone/>
              <a:defRPr sz="1050">
                <a:solidFill>
                  <a:srgbClr val="1E4B9B"/>
                </a:solidFill>
                <a:latin typeface="Arial" panose="020B0604020202020204" pitchFamily="34" charset="0"/>
                <a:cs typeface="Arial" panose="020B0604020202020204" pitchFamily="34" charset="0"/>
              </a:defRPr>
            </a:lvl1pPr>
            <a:lvl2pPr marL="457200" indent="0">
              <a:buNone/>
              <a:defRPr sz="1050">
                <a:latin typeface="Arial" panose="020B0604020202020204" pitchFamily="34" charset="0"/>
                <a:cs typeface="Arial" panose="020B0604020202020204" pitchFamily="34" charset="0"/>
              </a:defRPr>
            </a:lvl2pPr>
            <a:lvl3pPr marL="914400" indent="0">
              <a:buNone/>
              <a:defRPr sz="105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Presentation title</a:t>
            </a:r>
          </a:p>
        </p:txBody>
      </p:sp>
    </p:spTree>
    <p:extLst>
      <p:ext uri="{BB962C8B-B14F-4D97-AF65-F5344CB8AC3E}">
        <p14:creationId xmlns:p14="http://schemas.microsoft.com/office/powerpoint/2010/main" val="29212402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1.png"/><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A8A660-749F-4743-A8E2-6368C3005208}"/>
              </a:ext>
            </a:extLst>
          </p:cNvPr>
          <p:cNvPicPr>
            <a:picLocks noChangeAspect="1"/>
          </p:cNvPicPr>
          <p:nvPr userDrawn="1"/>
        </p:nvPicPr>
        <p:blipFill>
          <a:blip r:embed="rId5"/>
          <a:stretch>
            <a:fillRect/>
          </a:stretch>
        </p:blipFill>
        <p:spPr>
          <a:xfrm>
            <a:off x="7591604" y="241540"/>
            <a:ext cx="1315048" cy="905773"/>
          </a:xfrm>
          <a:prstGeom prst="rect">
            <a:avLst/>
          </a:prstGeom>
        </p:spPr>
      </p:pic>
    </p:spTree>
    <p:extLst>
      <p:ext uri="{BB962C8B-B14F-4D97-AF65-F5344CB8AC3E}">
        <p14:creationId xmlns:p14="http://schemas.microsoft.com/office/powerpoint/2010/main" val="421659394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Lst>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A8A660-749F-4743-A8E2-6368C3005208}"/>
              </a:ext>
            </a:extLst>
          </p:cNvPr>
          <p:cNvPicPr>
            <a:picLocks noChangeAspect="1"/>
          </p:cNvPicPr>
          <p:nvPr userDrawn="1"/>
        </p:nvPicPr>
        <p:blipFill>
          <a:blip r:embed="rId10"/>
          <a:stretch>
            <a:fillRect/>
          </a:stretch>
        </p:blipFill>
        <p:spPr>
          <a:xfrm>
            <a:off x="7591604" y="241540"/>
            <a:ext cx="1315048" cy="905773"/>
          </a:xfrm>
          <a:prstGeom prst="rect">
            <a:avLst/>
          </a:prstGeom>
        </p:spPr>
      </p:pic>
      <p:sp>
        <p:nvSpPr>
          <p:cNvPr id="5" name="Rectangle 4">
            <a:extLst>
              <a:ext uri="{FF2B5EF4-FFF2-40B4-BE49-F238E27FC236}">
                <a16:creationId xmlns:a16="http://schemas.microsoft.com/office/drawing/2014/main" id="{7A1CBB4E-7D7A-4F34-9192-75CFD9ED89EB}"/>
              </a:ext>
            </a:extLst>
          </p:cNvPr>
          <p:cNvSpPr/>
          <p:nvPr userDrawn="1"/>
        </p:nvSpPr>
        <p:spPr>
          <a:xfrm>
            <a:off x="0" y="6728603"/>
            <a:ext cx="9144000" cy="120770"/>
          </a:xfrm>
          <a:prstGeom prst="rect">
            <a:avLst/>
          </a:prstGeom>
          <a:solidFill>
            <a:schemeClr val="accent2"/>
          </a:solidFill>
          <a:ln>
            <a:solidFill>
              <a:srgbClr val="ED2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865641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9" r:id="rId3"/>
    <p:sldLayoutId id="2147483727" r:id="rId4"/>
    <p:sldLayoutId id="2147483728" r:id="rId5"/>
    <p:sldLayoutId id="2147483730" r:id="rId6"/>
    <p:sldLayoutId id="2147483735" r:id="rId7"/>
    <p:sldLayoutId id="2147483736" r:id="rId8"/>
  </p:sldLayoutIdLst>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hyperlink" Target="https://www.learningdisabilityengland.org.uk/what-we-do/keeping-informed-and-in-touch-during-coronavirus/"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1.xml"/><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hyperlink" Target="mailto:jane.seale@open.ac.uk" TargetMode="External"/><Relationship Id="rId2" Type="http://schemas.openxmlformats.org/officeDocument/2006/relationships/hyperlink" Target="mailto:elizabeth.tilley@open.ac.uk"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62B024-B71B-4B2C-BD47-E57B2FE01ED1}"/>
              </a:ext>
            </a:extLst>
          </p:cNvPr>
          <p:cNvSpPr>
            <a:spLocks noGrp="1"/>
          </p:cNvSpPr>
          <p:nvPr>
            <p:ph type="body" sz="quarter" idx="25"/>
          </p:nvPr>
        </p:nvSpPr>
        <p:spPr>
          <a:xfrm>
            <a:off x="273168" y="1930401"/>
            <a:ext cx="8718432" cy="939799"/>
          </a:xfrm>
        </p:spPr>
        <p:txBody>
          <a:bodyPr/>
          <a:lstStyle/>
          <a:p>
            <a:pPr defTabSz="457200">
              <a:defRPr sz="2900">
                <a:uFill>
                  <a:solidFill>
                    <a:srgbClr val="000000"/>
                  </a:solidFill>
                </a:uFill>
                <a:latin typeface="+mj-lt"/>
                <a:ea typeface="+mj-ea"/>
                <a:cs typeface="+mj-cs"/>
                <a:sym typeface="Helvetica"/>
              </a:defRPr>
            </a:pPr>
            <a:endParaRPr lang="en-GB" sz="2400" b="1" dirty="0">
              <a:uFill>
                <a:solidFill>
                  <a:srgbClr val="000000"/>
                </a:solidFill>
              </a:uFill>
              <a:sym typeface="Helvetica"/>
            </a:endParaRPr>
          </a:p>
          <a:p>
            <a:pPr defTabSz="457200">
              <a:defRPr sz="2900">
                <a:uFill>
                  <a:solidFill>
                    <a:srgbClr val="000000"/>
                  </a:solidFill>
                </a:uFill>
                <a:latin typeface="+mj-lt"/>
                <a:ea typeface="+mj-ea"/>
                <a:cs typeface="+mj-cs"/>
                <a:sym typeface="Helvetica"/>
              </a:defRPr>
            </a:pPr>
            <a:endParaRPr lang="en-GB" sz="2400" b="1" dirty="0">
              <a:uFill>
                <a:solidFill>
                  <a:srgbClr val="000000"/>
                </a:solidFill>
              </a:uFill>
              <a:sym typeface="Helvetica"/>
            </a:endParaRPr>
          </a:p>
        </p:txBody>
      </p:sp>
      <p:sp>
        <p:nvSpPr>
          <p:cNvPr id="3" name="Text Placeholder 2">
            <a:extLst>
              <a:ext uri="{FF2B5EF4-FFF2-40B4-BE49-F238E27FC236}">
                <a16:creationId xmlns:a16="http://schemas.microsoft.com/office/drawing/2014/main" id="{E8C6438F-F79C-47EC-AD73-7086AA7F8B11}"/>
              </a:ext>
            </a:extLst>
          </p:cNvPr>
          <p:cNvSpPr>
            <a:spLocks noGrp="1"/>
          </p:cNvSpPr>
          <p:nvPr>
            <p:ph type="body" sz="quarter" idx="21"/>
          </p:nvPr>
        </p:nvSpPr>
        <p:spPr>
          <a:xfrm>
            <a:off x="177800" y="464266"/>
            <a:ext cx="7658100" cy="1783633"/>
          </a:xfrm>
        </p:spPr>
        <p:txBody>
          <a:bodyPr/>
          <a:lstStyle/>
          <a:p>
            <a:pPr>
              <a:lnSpc>
                <a:spcPct val="90000"/>
              </a:lnSpc>
            </a:pPr>
            <a:r>
              <a:rPr lang="en-GB" sz="2800" dirty="0">
                <a:solidFill>
                  <a:schemeClr val="tx1"/>
                </a:solidFill>
                <a:latin typeface="Century Gothic"/>
                <a:cs typeface="Century Gothic"/>
              </a:rPr>
              <a:t>Filling in the Gaps: </a:t>
            </a:r>
          </a:p>
          <a:p>
            <a:pPr>
              <a:lnSpc>
                <a:spcPct val="90000"/>
              </a:lnSpc>
            </a:pPr>
            <a:r>
              <a:rPr lang="en-GB" sz="2400" dirty="0">
                <a:solidFill>
                  <a:schemeClr val="tx1"/>
                </a:solidFill>
                <a:latin typeface="Century Gothic"/>
                <a:cs typeface="Century Gothic"/>
              </a:rPr>
              <a:t>the role of self-advocacy groups in supporting the health and wellbeing of people with learning disabilities during the pandemic</a:t>
            </a:r>
          </a:p>
          <a:p>
            <a:r>
              <a:rPr lang="en-GB" sz="2400" dirty="0">
                <a:latin typeface="Century Gothic"/>
                <a:cs typeface="Century Gothic"/>
              </a:rPr>
              <a:t> </a:t>
            </a:r>
          </a:p>
          <a:p>
            <a:endParaRPr lang="en-GB" sz="2400" dirty="0">
              <a:latin typeface="Century Gothic"/>
              <a:cs typeface="Century Gothic"/>
            </a:endParaRPr>
          </a:p>
          <a:p>
            <a:endParaRPr lang="en-GB" sz="2400" dirty="0">
              <a:latin typeface="Century Gothic"/>
              <a:cs typeface="Century Gothic"/>
            </a:endParaRPr>
          </a:p>
          <a:p>
            <a:endParaRPr lang="en-GB" sz="2400" dirty="0">
              <a:latin typeface="Century Gothic"/>
              <a:cs typeface="Century Gothic"/>
            </a:endParaRPr>
          </a:p>
          <a:p>
            <a:endParaRPr lang="en-GB" sz="2400" dirty="0">
              <a:latin typeface="Century Gothic"/>
              <a:cs typeface="Century Gothic"/>
            </a:endParaRPr>
          </a:p>
          <a:p>
            <a:endParaRPr lang="en-GB" sz="2400" dirty="0">
              <a:latin typeface="Century Gothic"/>
              <a:cs typeface="Century Gothic"/>
            </a:endParaRPr>
          </a:p>
          <a:p>
            <a:endParaRPr lang="en-GB" sz="2400" dirty="0">
              <a:latin typeface="Century Gothic"/>
              <a:cs typeface="Century Gothic"/>
            </a:endParaRPr>
          </a:p>
          <a:p>
            <a:endParaRPr lang="en-GB" sz="2400" dirty="0">
              <a:latin typeface="Century Gothic"/>
              <a:cs typeface="Century Gothic"/>
            </a:endParaRPr>
          </a:p>
          <a:p>
            <a:endParaRPr lang="en-GB" sz="2000" dirty="0">
              <a:latin typeface="Century Gothic"/>
              <a:cs typeface="Century Gothic"/>
            </a:endParaRPr>
          </a:p>
          <a:p>
            <a:r>
              <a:rPr lang="en-GB" sz="1800" dirty="0">
                <a:latin typeface="Century Gothic"/>
                <a:cs typeface="Century Gothic"/>
              </a:rPr>
              <a:t>By Lorna Rouse, Liz Tilley, Jan </a:t>
            </a:r>
            <a:r>
              <a:rPr lang="en-GB" sz="1800" dirty="0" err="1">
                <a:latin typeface="Century Gothic"/>
                <a:cs typeface="Century Gothic"/>
              </a:rPr>
              <a:t>Walmsley</a:t>
            </a:r>
            <a:r>
              <a:rPr lang="en-GB" sz="1800" dirty="0">
                <a:latin typeface="Century Gothic"/>
                <a:cs typeface="Century Gothic"/>
              </a:rPr>
              <a:t> and Shaun </a:t>
            </a:r>
            <a:r>
              <a:rPr lang="en-GB" sz="1800" dirty="0" err="1">
                <a:latin typeface="Century Gothic"/>
                <a:cs typeface="Century Gothic"/>
              </a:rPr>
              <a:t>Picken</a:t>
            </a:r>
            <a:endParaRPr lang="en-GB" sz="1800" dirty="0">
              <a:latin typeface="Century Gothic"/>
              <a:cs typeface="Century Gothic"/>
            </a:endParaRPr>
          </a:p>
          <a:p>
            <a:r>
              <a:rPr lang="en-GB" sz="1800" dirty="0">
                <a:latin typeface="Century Gothic"/>
                <a:cs typeface="Century Gothic"/>
              </a:rPr>
              <a:t>Funded by The Open University</a:t>
            </a:r>
          </a:p>
          <a:p>
            <a:endParaRPr lang="en-GB" sz="4000" dirty="0"/>
          </a:p>
        </p:txBody>
      </p:sp>
      <p:pic>
        <p:nvPicPr>
          <p:cNvPr id="7" name="Picture 6" descr="Group 1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400" y="2247899"/>
            <a:ext cx="4330700" cy="3873500"/>
          </a:xfrm>
          <a:prstGeom prst="rect">
            <a:avLst/>
          </a:prstGeom>
          <a:noFill/>
          <a:ln>
            <a:noFill/>
          </a:ln>
        </p:spPr>
      </p:pic>
      <p:pic>
        <p:nvPicPr>
          <p:cNvPr id="8" name="Picture 7" descr="Coronavirus 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6600" y="3174999"/>
            <a:ext cx="2311399" cy="2197101"/>
          </a:xfrm>
          <a:prstGeom prst="rect">
            <a:avLst/>
          </a:prstGeom>
          <a:noFill/>
          <a:ln>
            <a:noFill/>
          </a:ln>
        </p:spPr>
      </p:pic>
      <p:sp>
        <p:nvSpPr>
          <p:cNvPr id="4" name="TextBox 3"/>
          <p:cNvSpPr txBox="1"/>
          <p:nvPr/>
        </p:nvSpPr>
        <p:spPr>
          <a:xfrm>
            <a:off x="7124700" y="5537200"/>
            <a:ext cx="2019300" cy="1200329"/>
          </a:xfrm>
          <a:prstGeom prst="rect">
            <a:avLst/>
          </a:prstGeom>
          <a:noFill/>
        </p:spPr>
        <p:txBody>
          <a:bodyPr wrap="square" rtlCol="0">
            <a:spAutoFit/>
          </a:bodyPr>
          <a:lstStyle/>
          <a:p>
            <a:r>
              <a:rPr lang="en-US" dirty="0">
                <a:latin typeface="Century Gothic"/>
                <a:cs typeface="Century Gothic"/>
              </a:rPr>
              <a:t>Illustrations by Inspired </a:t>
            </a:r>
            <a:r>
              <a:rPr lang="en-US" dirty="0" err="1">
                <a:latin typeface="Century Gothic"/>
                <a:cs typeface="Century Gothic"/>
              </a:rPr>
              <a:t>Pics</a:t>
            </a:r>
            <a:r>
              <a:rPr lang="en-US" dirty="0">
                <a:latin typeface="Century Gothic"/>
                <a:cs typeface="Century Gothic"/>
              </a:rPr>
              <a:t> and </a:t>
            </a:r>
            <a:r>
              <a:rPr lang="en-US" dirty="0" err="1">
                <a:latin typeface="Century Gothic"/>
                <a:cs typeface="Century Gothic"/>
              </a:rPr>
              <a:t>Photosymbols</a:t>
            </a:r>
            <a:endParaRPr lang="en-US" dirty="0">
              <a:latin typeface="Century Gothic"/>
              <a:cs typeface="Century Gothic"/>
            </a:endParaRPr>
          </a:p>
        </p:txBody>
      </p:sp>
    </p:spTree>
    <p:extLst>
      <p:ext uri="{BB962C8B-B14F-4D97-AF65-F5344CB8AC3E}">
        <p14:creationId xmlns:p14="http://schemas.microsoft.com/office/powerpoint/2010/main" val="9075454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62B024-B71B-4B2C-BD47-E57B2FE01ED1}"/>
              </a:ext>
            </a:extLst>
          </p:cNvPr>
          <p:cNvSpPr>
            <a:spLocks noGrp="1"/>
          </p:cNvSpPr>
          <p:nvPr>
            <p:ph type="body" sz="quarter" idx="25"/>
          </p:nvPr>
        </p:nvSpPr>
        <p:spPr>
          <a:xfrm>
            <a:off x="577968" y="1892300"/>
            <a:ext cx="2546232" cy="4369969"/>
          </a:xfrm>
        </p:spPr>
        <p:txBody>
          <a:bodyPr/>
          <a:lstStyle/>
          <a:p>
            <a:endParaRPr lang="en-GB" sz="2400" dirty="0"/>
          </a:p>
          <a:p>
            <a:endParaRPr lang="en-GB" sz="3200" dirty="0"/>
          </a:p>
        </p:txBody>
      </p:sp>
      <p:sp>
        <p:nvSpPr>
          <p:cNvPr id="3" name="Text Placeholder 2">
            <a:extLst>
              <a:ext uri="{FF2B5EF4-FFF2-40B4-BE49-F238E27FC236}">
                <a16:creationId xmlns:a16="http://schemas.microsoft.com/office/drawing/2014/main" id="{E8C6438F-F79C-47EC-AD73-7086AA7F8B11}"/>
              </a:ext>
            </a:extLst>
          </p:cNvPr>
          <p:cNvSpPr>
            <a:spLocks noGrp="1"/>
          </p:cNvSpPr>
          <p:nvPr>
            <p:ph type="body" sz="quarter" idx="21"/>
          </p:nvPr>
        </p:nvSpPr>
        <p:spPr>
          <a:xfrm>
            <a:off x="577968" y="464267"/>
            <a:ext cx="6915032" cy="639660"/>
          </a:xfrm>
        </p:spPr>
        <p:txBody>
          <a:bodyPr/>
          <a:lstStyle/>
          <a:p>
            <a:r>
              <a:rPr lang="en-GB" sz="4000" dirty="0">
                <a:latin typeface="Century Gothic"/>
                <a:cs typeface="Century Gothic"/>
              </a:rPr>
              <a:t>Going above and beyond</a:t>
            </a:r>
          </a:p>
        </p:txBody>
      </p:sp>
      <p:pic>
        <p:nvPicPr>
          <p:cNvPr id="8" name="Picture 7"/>
          <p:cNvPicPr>
            <a:picLocks noChangeAspect="1"/>
          </p:cNvPicPr>
          <p:nvPr/>
        </p:nvPicPr>
        <p:blipFill>
          <a:blip r:embed="rId3"/>
          <a:stretch>
            <a:fillRect/>
          </a:stretch>
        </p:blipFill>
        <p:spPr>
          <a:xfrm>
            <a:off x="6794500" y="4293379"/>
            <a:ext cx="2349500" cy="2362590"/>
          </a:xfrm>
          <a:prstGeom prst="rect">
            <a:avLst/>
          </a:prstGeom>
        </p:spPr>
      </p:pic>
      <p:sp>
        <p:nvSpPr>
          <p:cNvPr id="5" name="Oval Callout 4"/>
          <p:cNvSpPr/>
          <p:nvPr/>
        </p:nvSpPr>
        <p:spPr>
          <a:xfrm>
            <a:off x="2311400" y="1231900"/>
            <a:ext cx="5486400" cy="3606800"/>
          </a:xfrm>
          <a:prstGeom prst="wedgeEllipseCallout">
            <a:avLst>
              <a:gd name="adj1" fmla="val -54940"/>
              <a:gd name="adj2" fmla="val 21629"/>
            </a:avLst>
          </a:prstGeom>
        </p:spPr>
        <p:style>
          <a:lnRef idx="1">
            <a:schemeClr val="accent1"/>
          </a:lnRef>
          <a:fillRef idx="3">
            <a:schemeClr val="accent1"/>
          </a:fillRef>
          <a:effectRef idx="2">
            <a:schemeClr val="accent1"/>
          </a:effectRef>
          <a:fontRef idx="minor">
            <a:schemeClr val="lt1"/>
          </a:fontRef>
        </p:style>
        <p:txBody>
          <a:bodyPr rtlCol="0" anchor="ctr"/>
          <a:lstStyle/>
          <a:p>
            <a:r>
              <a:rPr lang="mr-IN" sz="2200" dirty="0">
                <a:latin typeface="Century Gothic"/>
                <a:cs typeface="Century Gothic"/>
              </a:rPr>
              <a:t>…</a:t>
            </a:r>
            <a:r>
              <a:rPr lang="en-US" sz="2200" dirty="0">
                <a:latin typeface="Century Gothic"/>
                <a:cs typeface="Century Gothic"/>
              </a:rPr>
              <a:t>my group is always</a:t>
            </a:r>
          </a:p>
          <a:p>
            <a:r>
              <a:rPr lang="en-US" sz="2200" dirty="0">
                <a:latin typeface="Century Gothic"/>
                <a:cs typeface="Century Gothic"/>
              </a:rPr>
              <a:t>there, been there to pick me up, even through</a:t>
            </a:r>
          </a:p>
          <a:p>
            <a:r>
              <a:rPr lang="en-US" sz="2200" dirty="0">
                <a:latin typeface="Century Gothic"/>
                <a:cs typeface="Century Gothic"/>
              </a:rPr>
              <a:t>Lockdown... they’ve been really good</a:t>
            </a:r>
            <a:r>
              <a:rPr lang="mr-IN" sz="2200" dirty="0">
                <a:latin typeface="Century Gothic"/>
                <a:cs typeface="Century Gothic"/>
              </a:rPr>
              <a:t>…</a:t>
            </a:r>
            <a:r>
              <a:rPr lang="en-US" sz="2200" dirty="0">
                <a:latin typeface="Century Gothic"/>
                <a:cs typeface="Century Gothic"/>
              </a:rPr>
              <a:t>I think they’ve overworked themselves to help other people.</a:t>
            </a:r>
          </a:p>
        </p:txBody>
      </p:sp>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128270" y="2769632"/>
            <a:ext cx="2995930" cy="3630930"/>
          </a:xfrm>
          <a:prstGeom prst="rect">
            <a:avLst/>
          </a:prstGeom>
        </p:spPr>
      </p:pic>
    </p:spTree>
    <p:extLst>
      <p:ext uri="{BB962C8B-B14F-4D97-AF65-F5344CB8AC3E}">
        <p14:creationId xmlns:p14="http://schemas.microsoft.com/office/powerpoint/2010/main" val="13326163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6878" y="953738"/>
            <a:ext cx="8048481" cy="2475262"/>
          </a:xfrm>
        </p:spPr>
        <p:txBody>
          <a:bodyPr>
            <a:noAutofit/>
          </a:bodyPr>
          <a:lstStyle/>
          <a:p>
            <a:r>
              <a:rPr lang="en-US" sz="4000" b="0" i="0" u="none" strike="noStrike" baseline="0" dirty="0">
                <a:latin typeface="Montserrat-Regular"/>
              </a:rPr>
              <a:t>What support have people with learning disabilities  received to enable them to use technology to keep connected and stay well during the pandemic?  </a:t>
            </a:r>
            <a:br>
              <a:rPr lang="en-GB" sz="4800" dirty="0"/>
            </a:br>
            <a:endParaRPr lang="en-GB" sz="4800" dirty="0"/>
          </a:p>
        </p:txBody>
      </p:sp>
      <p:sp>
        <p:nvSpPr>
          <p:cNvPr id="3" name="Subtitle 2"/>
          <p:cNvSpPr>
            <a:spLocks noGrp="1"/>
          </p:cNvSpPr>
          <p:nvPr>
            <p:ph type="subTitle" idx="1"/>
          </p:nvPr>
        </p:nvSpPr>
        <p:spPr>
          <a:xfrm>
            <a:off x="232103" y="5256932"/>
            <a:ext cx="8678030" cy="1160700"/>
          </a:xfrm>
        </p:spPr>
        <p:txBody>
          <a:bodyPr>
            <a:normAutofit fontScale="92500"/>
          </a:bodyPr>
          <a:lstStyle/>
          <a:p>
            <a:r>
              <a:rPr lang="en-US" sz="2400" dirty="0">
                <a:solidFill>
                  <a:schemeClr val="tx1"/>
                </a:solidFill>
              </a:rPr>
              <a:t>Professor Jane Seale</a:t>
            </a:r>
          </a:p>
          <a:p>
            <a:endParaRPr lang="en-US" sz="2400" dirty="0">
              <a:solidFill>
                <a:schemeClr val="tx1"/>
              </a:solidFill>
            </a:endParaRPr>
          </a:p>
          <a:p>
            <a:r>
              <a:rPr lang="en-GB" sz="2400" dirty="0">
                <a:solidFill>
                  <a:schemeClr val="tx1"/>
                </a:solidFill>
              </a:rPr>
              <a:t>http://www.open.ac.uk/health-and-social-care/research/shld/node/371</a:t>
            </a:r>
          </a:p>
          <a:p>
            <a:endParaRPr lang="en-GB" sz="2400" dirty="0">
              <a:solidFill>
                <a:schemeClr val="tx1"/>
              </a:solidFill>
            </a:endParaRPr>
          </a:p>
        </p:txBody>
      </p:sp>
      <p:sp>
        <p:nvSpPr>
          <p:cNvPr id="6" name="Rectangle 5"/>
          <p:cNvSpPr/>
          <p:nvPr/>
        </p:nvSpPr>
        <p:spPr>
          <a:xfrm>
            <a:off x="2447936" y="6592469"/>
            <a:ext cx="6696064" cy="246221"/>
          </a:xfrm>
          <a:prstGeom prst="rect">
            <a:avLst/>
          </a:prstGeom>
        </p:spPr>
        <p:txBody>
          <a:bodyPr wrap="none">
            <a:spAutoFit/>
          </a:bodyPr>
          <a:lstStyle/>
          <a:p>
            <a:r>
              <a:rPr lang="en-GB" sz="1000" dirty="0">
                <a:solidFill>
                  <a:schemeClr val="bg2"/>
                </a:solidFill>
              </a:rPr>
              <a:t>Image: </a:t>
            </a:r>
            <a:r>
              <a:rPr lang="en-GB" sz="1000" dirty="0">
                <a:hlinkClick r:id="rId3"/>
              </a:rPr>
              <a:t>https://www.learningdisabilityengland.org.uk/what-we-do/keeping-informed-and-in-touch-during-coronavirus/</a:t>
            </a:r>
            <a:endParaRPr lang="en-GB" sz="1000" dirty="0">
              <a:solidFill>
                <a:schemeClr val="bg2"/>
              </a:solidFill>
            </a:endParaRPr>
          </a:p>
        </p:txBody>
      </p:sp>
      <p:pic>
        <p:nvPicPr>
          <p:cNvPr id="8" name="Picture 7" descr="Coronavirus 1">
            <a:extLst>
              <a:ext uri="{FF2B5EF4-FFF2-40B4-BE49-F238E27FC236}">
                <a16:creationId xmlns:a16="http://schemas.microsoft.com/office/drawing/2014/main" id="{CE8C46FC-DED9-4317-86AD-2E3433D2733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7352" y="3603837"/>
            <a:ext cx="1349375" cy="1349375"/>
          </a:xfrm>
          <a:prstGeom prst="rect">
            <a:avLst/>
          </a:prstGeom>
          <a:noFill/>
          <a:ln>
            <a:noFill/>
          </a:ln>
        </p:spPr>
      </p:pic>
      <p:pic>
        <p:nvPicPr>
          <p:cNvPr id="9" name="Picture 8" descr="Social Media">
            <a:extLst>
              <a:ext uri="{FF2B5EF4-FFF2-40B4-BE49-F238E27FC236}">
                <a16:creationId xmlns:a16="http://schemas.microsoft.com/office/drawing/2014/main" id="{049C7A12-5984-4ECE-B9EF-348A57E5D5D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1254" y="3644351"/>
            <a:ext cx="1349375" cy="1308861"/>
          </a:xfrm>
          <a:prstGeom prst="rect">
            <a:avLst/>
          </a:prstGeom>
          <a:noFill/>
          <a:ln>
            <a:noFill/>
          </a:ln>
        </p:spPr>
      </p:pic>
    </p:spTree>
    <p:extLst>
      <p:ext uri="{BB962C8B-B14F-4D97-AF65-F5344CB8AC3E}">
        <p14:creationId xmlns:p14="http://schemas.microsoft.com/office/powerpoint/2010/main" val="1499529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a:extLst>
              <a:ext uri="{C183D7F6-B498-43B3-948B-1728B52AA6E4}">
                <adec:decorative xmlns:adec="http://schemas.microsoft.com/office/drawing/2017/decorative" val="1"/>
              </a:ext>
            </a:extLst>
          </p:cNvPr>
          <p:cNvSpPr>
            <a:spLocks noGrp="1" noChangeArrowheads="1"/>
          </p:cNvSpPr>
          <p:nvPr>
            <p:ph type="title"/>
          </p:nvPr>
        </p:nvSpPr>
        <p:spPr>
          <a:xfrm>
            <a:off x="345555" y="493988"/>
            <a:ext cx="8514981" cy="735762"/>
          </a:xfrm>
        </p:spPr>
        <p:txBody>
          <a:bodyPr/>
          <a:lstStyle/>
          <a:p>
            <a:r>
              <a:rPr lang="en-US" altLang="en-US" b="1" dirty="0">
                <a:solidFill>
                  <a:schemeClr val="accent3"/>
                </a:solidFill>
              </a:rPr>
              <a:t>Methods</a:t>
            </a:r>
            <a:endParaRPr lang="en-GB" altLang="en-US" b="1" dirty="0">
              <a:solidFill>
                <a:schemeClr val="accent3"/>
              </a:solidFill>
            </a:endParaRPr>
          </a:p>
        </p:txBody>
      </p:sp>
      <p:sp>
        <p:nvSpPr>
          <p:cNvPr id="487427" name="Rectangle 3"/>
          <p:cNvSpPr>
            <a:spLocks noGrp="1" noChangeArrowheads="1"/>
          </p:cNvSpPr>
          <p:nvPr>
            <p:ph type="body" idx="1"/>
          </p:nvPr>
        </p:nvSpPr>
        <p:spPr>
          <a:xfrm>
            <a:off x="263258" y="2089830"/>
            <a:ext cx="8226685" cy="2185690"/>
          </a:xfrm>
        </p:spPr>
        <p:txBody>
          <a:bodyPr/>
          <a:lstStyle/>
          <a:p>
            <a:pPr marL="0" indent="0">
              <a:buNone/>
            </a:pPr>
            <a:endParaRPr lang="en-GB" dirty="0"/>
          </a:p>
          <a:p>
            <a:pPr marL="0" indent="0">
              <a:lnSpc>
                <a:spcPct val="90000"/>
              </a:lnSpc>
              <a:buNone/>
            </a:pPr>
            <a:endParaRPr lang="en-GB" altLang="en-US" dirty="0"/>
          </a:p>
        </p:txBody>
      </p:sp>
      <p:sp>
        <p:nvSpPr>
          <p:cNvPr id="5" name="Rectangle 3">
            <a:extLst>
              <a:ext uri="{FF2B5EF4-FFF2-40B4-BE49-F238E27FC236}">
                <a16:creationId xmlns:a16="http://schemas.microsoft.com/office/drawing/2014/main" id="{546C307E-48C1-4C96-994B-51F4AB1A498F}"/>
              </a:ext>
            </a:extLst>
          </p:cNvPr>
          <p:cNvSpPr txBox="1">
            <a:spLocks noChangeArrowheads="1"/>
          </p:cNvSpPr>
          <p:nvPr/>
        </p:nvSpPr>
        <p:spPr>
          <a:xfrm>
            <a:off x="263258" y="1554480"/>
            <a:ext cx="4038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Online survey disseminated via social media and email lists</a:t>
            </a:r>
          </a:p>
          <a:p>
            <a:pPr lvl="1"/>
            <a:r>
              <a:rPr lang="en-GB" dirty="0"/>
              <a:t>106 respondents</a:t>
            </a:r>
          </a:p>
          <a:p>
            <a:r>
              <a:rPr lang="en-GB" dirty="0"/>
              <a:t>Interviews with 44 supporters and 20 people with learning disabilities</a:t>
            </a:r>
          </a:p>
          <a:p>
            <a:pPr marL="457200" lvl="1" indent="0">
              <a:buFont typeface="Arial" panose="020B0604020202020204" pitchFamily="34" charset="0"/>
              <a:buNone/>
            </a:pPr>
            <a:endParaRPr lang="en-GB" dirty="0"/>
          </a:p>
          <a:p>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altLang="en-US" dirty="0"/>
          </a:p>
        </p:txBody>
      </p:sp>
      <p:pic>
        <p:nvPicPr>
          <p:cNvPr id="7" name="Picture 6" descr="Questionnaire 2">
            <a:extLst>
              <a:ext uri="{FF2B5EF4-FFF2-40B4-BE49-F238E27FC236}">
                <a16:creationId xmlns:a16="http://schemas.microsoft.com/office/drawing/2014/main" id="{1F25CA6B-38B9-44A6-B8E4-6749B0F1384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2366" y="1229750"/>
            <a:ext cx="3317305" cy="2796404"/>
          </a:xfrm>
          <a:prstGeom prst="rect">
            <a:avLst/>
          </a:prstGeom>
          <a:noFill/>
          <a:ln>
            <a:noFill/>
          </a:ln>
        </p:spPr>
      </p:pic>
    </p:spTree>
    <p:extLst>
      <p:ext uri="{BB962C8B-B14F-4D97-AF65-F5344CB8AC3E}">
        <p14:creationId xmlns:p14="http://schemas.microsoft.com/office/powerpoint/2010/main" val="2652066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6F82AE0-5935-4049-A6D7-F76F22A4FADD}"/>
              </a:ext>
            </a:extLst>
          </p:cNvPr>
          <p:cNvGraphicFramePr>
            <a:graphicFrameLocks noGrp="1"/>
          </p:cNvGraphicFramePr>
          <p:nvPr>
            <p:ph idx="1"/>
          </p:nvPr>
        </p:nvGraphicFramePr>
        <p:xfrm>
          <a:off x="0" y="6372"/>
          <a:ext cx="9144000" cy="6838838"/>
        </p:xfrm>
        <a:graphic>
          <a:graphicData uri="http://schemas.openxmlformats.org/drawingml/2006/table">
            <a:tbl>
              <a:tblPr firstRow="1" bandRow="1">
                <a:tableStyleId>{5C22544A-7EE6-4342-B048-85BDC9FD1C3A}</a:tableStyleId>
              </a:tblPr>
              <a:tblGrid>
                <a:gridCol w="3609745">
                  <a:extLst>
                    <a:ext uri="{9D8B030D-6E8A-4147-A177-3AD203B41FA5}">
                      <a16:colId xmlns:a16="http://schemas.microsoft.com/office/drawing/2014/main" val="4041103574"/>
                    </a:ext>
                  </a:extLst>
                </a:gridCol>
                <a:gridCol w="5534255">
                  <a:extLst>
                    <a:ext uri="{9D8B030D-6E8A-4147-A177-3AD203B41FA5}">
                      <a16:colId xmlns:a16="http://schemas.microsoft.com/office/drawing/2014/main" val="41578625"/>
                    </a:ext>
                  </a:extLst>
                </a:gridCol>
              </a:tblGrid>
              <a:tr h="391404">
                <a:tc gridSpan="2">
                  <a:txBody>
                    <a:bodyPr/>
                    <a:lstStyle/>
                    <a:p>
                      <a:pPr algn="ctr"/>
                      <a:r>
                        <a:rPr lang="en-US" sz="2000" dirty="0"/>
                        <a:t>Findings</a:t>
                      </a:r>
                      <a:endParaRPr lang="en-GB" sz="2000" dirty="0"/>
                    </a:p>
                  </a:txBody>
                  <a:tcPr>
                    <a:solidFill>
                      <a:schemeClr val="accent3"/>
                    </a:solidFill>
                  </a:tcPr>
                </a:tc>
                <a:tc hMerge="1">
                  <a:txBody>
                    <a:bodyPr/>
                    <a:lstStyle/>
                    <a:p>
                      <a:r>
                        <a:rPr lang="en-US" dirty="0"/>
                        <a:t>Findings</a:t>
                      </a:r>
                      <a:endParaRPr lang="en-GB" dirty="0"/>
                    </a:p>
                  </a:txBody>
                  <a:tcPr/>
                </a:tc>
                <a:extLst>
                  <a:ext uri="{0D108BD9-81ED-4DB2-BD59-A6C34878D82A}">
                    <a16:rowId xmlns:a16="http://schemas.microsoft.com/office/drawing/2014/main" val="1450248485"/>
                  </a:ext>
                </a:extLst>
              </a:tr>
              <a:tr h="903240">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1. Supporters were using a mix of technology and other methods.</a:t>
                      </a:r>
                    </a:p>
                    <a:p>
                      <a:endParaRPr lang="en-GB" dirty="0"/>
                    </a:p>
                  </a:txBody>
                  <a:tcPr/>
                </a:tc>
                <a:extLst>
                  <a:ext uri="{0D108BD9-81ED-4DB2-BD59-A6C34878D82A}">
                    <a16:rowId xmlns:a16="http://schemas.microsoft.com/office/drawing/2014/main" val="2967919619"/>
                  </a:ext>
                </a:extLst>
              </a:tr>
              <a:tr h="1156935">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This was because not all people with learning disabilities wanted to or had access to technology.</a:t>
                      </a:r>
                    </a:p>
                    <a:p>
                      <a:endParaRPr lang="en-GB" dirty="0"/>
                    </a:p>
                  </a:txBody>
                  <a:tcPr/>
                </a:tc>
                <a:extLst>
                  <a:ext uri="{0D108BD9-81ED-4DB2-BD59-A6C34878D82A}">
                    <a16:rowId xmlns:a16="http://schemas.microsoft.com/office/drawing/2014/main" val="1864375439"/>
                  </a:ext>
                </a:extLst>
              </a:tr>
              <a:tr h="1445183">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2. Supporters were using lots of different types of technology to help people with learning disabilities to say connected- especially mobile phones and Zoom</a:t>
                      </a:r>
                    </a:p>
                    <a:p>
                      <a:endParaRPr lang="en-GB" dirty="0"/>
                    </a:p>
                  </a:txBody>
                  <a:tcPr/>
                </a:tc>
                <a:extLst>
                  <a:ext uri="{0D108BD9-81ED-4DB2-BD59-A6C34878D82A}">
                    <a16:rowId xmlns:a16="http://schemas.microsoft.com/office/drawing/2014/main" val="51619001"/>
                  </a:ext>
                </a:extLst>
              </a:tr>
              <a:tr h="1445183">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3. Supporters who did use technology to help people with learning disabilities to stay connected before the covid-19 pandemic had to learn new things and see what did or did not work.</a:t>
                      </a:r>
                    </a:p>
                    <a:p>
                      <a:endParaRPr lang="en-GB" dirty="0"/>
                    </a:p>
                  </a:txBody>
                  <a:tcPr/>
                </a:tc>
                <a:extLst>
                  <a:ext uri="{0D108BD9-81ED-4DB2-BD59-A6C34878D82A}">
                    <a16:rowId xmlns:a16="http://schemas.microsoft.com/office/drawing/2014/main" val="3410271806"/>
                  </a:ext>
                </a:extLst>
              </a:tr>
              <a:tr h="1445183">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4. The supporters said it was really important for people who lived with a person with a learning disability, like a carer or a parent, to help them to use technology.</a:t>
                      </a:r>
                    </a:p>
                    <a:p>
                      <a:endParaRPr lang="en-GB" dirty="0"/>
                    </a:p>
                  </a:txBody>
                  <a:tcPr/>
                </a:tc>
                <a:extLst>
                  <a:ext uri="{0D108BD9-81ED-4DB2-BD59-A6C34878D82A}">
                    <a16:rowId xmlns:a16="http://schemas.microsoft.com/office/drawing/2014/main" val="3479828207"/>
                  </a:ext>
                </a:extLst>
              </a:tr>
            </a:tbl>
          </a:graphicData>
        </a:graphic>
      </p:graphicFrame>
      <p:pic>
        <p:nvPicPr>
          <p:cNvPr id="5" name="Picture 4" descr="Social Media">
            <a:extLst>
              <a:ext uri="{FF2B5EF4-FFF2-40B4-BE49-F238E27FC236}">
                <a16:creationId xmlns:a16="http://schemas.microsoft.com/office/drawing/2014/main" id="{ECCDDD2D-7B6F-43F2-A38E-B4DE8241EA3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524" y="419576"/>
            <a:ext cx="899795" cy="899795"/>
          </a:xfrm>
          <a:prstGeom prst="rect">
            <a:avLst/>
          </a:prstGeom>
          <a:noFill/>
          <a:ln>
            <a:noFill/>
          </a:ln>
        </p:spPr>
      </p:pic>
      <p:pic>
        <p:nvPicPr>
          <p:cNvPr id="6" name="Picture 5" descr="PPE-11 Ready B">
            <a:extLst>
              <a:ext uri="{FF2B5EF4-FFF2-40B4-BE49-F238E27FC236}">
                <a16:creationId xmlns:a16="http://schemas.microsoft.com/office/drawing/2014/main" id="{52D6C15D-B534-4023-B1A6-3C067CD1E74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4976" y="389834"/>
            <a:ext cx="899795" cy="899795"/>
          </a:xfrm>
          <a:prstGeom prst="rect">
            <a:avLst/>
          </a:prstGeom>
          <a:noFill/>
          <a:ln>
            <a:noFill/>
          </a:ln>
        </p:spPr>
      </p:pic>
      <p:pic>
        <p:nvPicPr>
          <p:cNvPr id="7" name="Picture 6" descr="Website Link">
            <a:extLst>
              <a:ext uri="{FF2B5EF4-FFF2-40B4-BE49-F238E27FC236}">
                <a16:creationId xmlns:a16="http://schemas.microsoft.com/office/drawing/2014/main" id="{F15115A5-9EA0-4033-926B-BC36C9C7BEC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812" y="1469358"/>
            <a:ext cx="1079500" cy="1079500"/>
          </a:xfrm>
          <a:prstGeom prst="rect">
            <a:avLst/>
          </a:prstGeom>
          <a:noFill/>
          <a:ln>
            <a:noFill/>
          </a:ln>
        </p:spPr>
      </p:pic>
      <p:pic>
        <p:nvPicPr>
          <p:cNvPr id="8" name="Picture 7" descr="Cross No">
            <a:extLst>
              <a:ext uri="{FF2B5EF4-FFF2-40B4-BE49-F238E27FC236}">
                <a16:creationId xmlns:a16="http://schemas.microsoft.com/office/drawing/2014/main" id="{3B451D1F-DF3E-4EA8-8EAD-594C8B4903A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5861" y="1569378"/>
            <a:ext cx="850900" cy="850900"/>
          </a:xfrm>
          <a:prstGeom prst="rect">
            <a:avLst/>
          </a:prstGeom>
          <a:noFill/>
          <a:ln>
            <a:noFill/>
          </a:ln>
        </p:spPr>
      </p:pic>
      <p:pic>
        <p:nvPicPr>
          <p:cNvPr id="9" name="Picture 8" descr="Mobile Phone">
            <a:extLst>
              <a:ext uri="{FF2B5EF4-FFF2-40B4-BE49-F238E27FC236}">
                <a16:creationId xmlns:a16="http://schemas.microsoft.com/office/drawing/2014/main" id="{CAFEA172-1295-40D5-9BBC-74BB82E42558}"/>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4779" y="2848832"/>
            <a:ext cx="899795" cy="899795"/>
          </a:xfrm>
          <a:prstGeom prst="rect">
            <a:avLst/>
          </a:prstGeom>
          <a:noFill/>
          <a:ln>
            <a:noFill/>
          </a:ln>
        </p:spPr>
      </p:pic>
      <p:pic>
        <p:nvPicPr>
          <p:cNvPr id="10" name="Picture 9" descr="Zoom Meeting">
            <a:extLst>
              <a:ext uri="{FF2B5EF4-FFF2-40B4-BE49-F238E27FC236}">
                <a16:creationId xmlns:a16="http://schemas.microsoft.com/office/drawing/2014/main" id="{54085B7D-5E4B-4F19-BBB0-825CD446B717}"/>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70469" y="2857385"/>
            <a:ext cx="899795" cy="899795"/>
          </a:xfrm>
          <a:prstGeom prst="rect">
            <a:avLst/>
          </a:prstGeom>
          <a:noFill/>
          <a:ln>
            <a:noFill/>
          </a:ln>
        </p:spPr>
      </p:pic>
      <p:pic>
        <p:nvPicPr>
          <p:cNvPr id="11" name="Picture 10" descr="Weigh Up Risk">
            <a:extLst>
              <a:ext uri="{FF2B5EF4-FFF2-40B4-BE49-F238E27FC236}">
                <a16:creationId xmlns:a16="http://schemas.microsoft.com/office/drawing/2014/main" id="{2ECA8C92-981A-4388-8DEB-9DF2465DE8E1}"/>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59282" y="4004366"/>
            <a:ext cx="1210982" cy="1245442"/>
          </a:xfrm>
          <a:prstGeom prst="rect">
            <a:avLst/>
          </a:prstGeom>
          <a:noFill/>
          <a:ln>
            <a:noFill/>
          </a:ln>
        </p:spPr>
      </p:pic>
      <p:pic>
        <p:nvPicPr>
          <p:cNvPr id="12" name="Picture 11" descr="Meeting 7">
            <a:extLst>
              <a:ext uri="{FF2B5EF4-FFF2-40B4-BE49-F238E27FC236}">
                <a16:creationId xmlns:a16="http://schemas.microsoft.com/office/drawing/2014/main" id="{EAC944B6-3E90-4783-BF47-FA92B70F320E}"/>
              </a:ext>
            </a:extLst>
          </p:cNvPr>
          <p:cNvPicPr/>
          <p:nvPr/>
        </p:nvPicPr>
        <p:blipFill rotWithShape="1">
          <a:blip r:embed="rId9" cstate="print">
            <a:extLst>
              <a:ext uri="{28A0092B-C50C-407E-A947-70E740481C1C}">
                <a14:useLocalDpi xmlns:a14="http://schemas.microsoft.com/office/drawing/2010/main" val="0"/>
              </a:ext>
            </a:extLst>
          </a:blip>
          <a:srcRect t="13177" b="19059"/>
          <a:stretch/>
        </p:blipFill>
        <p:spPr bwMode="auto">
          <a:xfrm>
            <a:off x="699578" y="5444126"/>
            <a:ext cx="1991995" cy="13493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0807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6F82AE0-5935-4049-A6D7-F76F22A4FADD}"/>
              </a:ext>
            </a:extLst>
          </p:cNvPr>
          <p:cNvGraphicFramePr>
            <a:graphicFrameLocks noGrp="1"/>
          </p:cNvGraphicFramePr>
          <p:nvPr>
            <p:ph idx="1"/>
          </p:nvPr>
        </p:nvGraphicFramePr>
        <p:xfrm>
          <a:off x="0" y="6372"/>
          <a:ext cx="9144000" cy="6803124"/>
        </p:xfrm>
        <a:graphic>
          <a:graphicData uri="http://schemas.openxmlformats.org/drawingml/2006/table">
            <a:tbl>
              <a:tblPr firstRow="1" bandRow="1">
                <a:tableStyleId>{5C22544A-7EE6-4342-B048-85BDC9FD1C3A}</a:tableStyleId>
              </a:tblPr>
              <a:tblGrid>
                <a:gridCol w="3609745">
                  <a:extLst>
                    <a:ext uri="{9D8B030D-6E8A-4147-A177-3AD203B41FA5}">
                      <a16:colId xmlns:a16="http://schemas.microsoft.com/office/drawing/2014/main" val="4041103574"/>
                    </a:ext>
                  </a:extLst>
                </a:gridCol>
                <a:gridCol w="5534255">
                  <a:extLst>
                    <a:ext uri="{9D8B030D-6E8A-4147-A177-3AD203B41FA5}">
                      <a16:colId xmlns:a16="http://schemas.microsoft.com/office/drawing/2014/main" val="41578625"/>
                    </a:ext>
                  </a:extLst>
                </a:gridCol>
              </a:tblGrid>
              <a:tr h="391404">
                <a:tc gridSpan="2">
                  <a:txBody>
                    <a:bodyPr/>
                    <a:lstStyle/>
                    <a:p>
                      <a:pPr algn="ctr"/>
                      <a:r>
                        <a:rPr lang="en-US" sz="2000" dirty="0"/>
                        <a:t>Findings</a:t>
                      </a:r>
                      <a:endParaRPr lang="en-GB" sz="2000" dirty="0"/>
                    </a:p>
                  </a:txBody>
                  <a:tcPr>
                    <a:solidFill>
                      <a:schemeClr val="accent3"/>
                    </a:solidFill>
                  </a:tcPr>
                </a:tc>
                <a:tc hMerge="1">
                  <a:txBody>
                    <a:bodyPr/>
                    <a:lstStyle/>
                    <a:p>
                      <a:r>
                        <a:rPr lang="en-US" dirty="0"/>
                        <a:t>Findings</a:t>
                      </a:r>
                      <a:endParaRPr lang="en-GB" dirty="0"/>
                    </a:p>
                  </a:txBody>
                  <a:tcPr/>
                </a:tc>
                <a:extLst>
                  <a:ext uri="{0D108BD9-81ED-4DB2-BD59-A6C34878D82A}">
                    <a16:rowId xmlns:a16="http://schemas.microsoft.com/office/drawing/2014/main" val="1450248485"/>
                  </a:ext>
                </a:extLst>
              </a:tr>
              <a:tr h="903240">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5. Some supporters shared stories of people with learning disabilities who did not have access to technology.</a:t>
                      </a:r>
                      <a:endParaRPr lang="en-GB" dirty="0"/>
                    </a:p>
                  </a:txBody>
                  <a:tcPr/>
                </a:tc>
                <a:extLst>
                  <a:ext uri="{0D108BD9-81ED-4DB2-BD59-A6C34878D82A}">
                    <a16:rowId xmlns:a16="http://schemas.microsoft.com/office/drawing/2014/main" val="2967919619"/>
                  </a:ext>
                </a:extLst>
              </a:tr>
              <a:tr h="1156935">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6. Some shared stories of people with learning disabilities not knowing how to use the technology.</a:t>
                      </a:r>
                    </a:p>
                    <a:p>
                      <a:endParaRPr lang="en-GB" dirty="0"/>
                    </a:p>
                  </a:txBody>
                  <a:tcPr/>
                </a:tc>
                <a:extLst>
                  <a:ext uri="{0D108BD9-81ED-4DB2-BD59-A6C34878D82A}">
                    <a16:rowId xmlns:a16="http://schemas.microsoft.com/office/drawing/2014/main" val="1864375439"/>
                  </a:ext>
                </a:extLst>
              </a:tr>
              <a:tr h="1445183">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7. Some supporters said that people with learning disabilities did not have the right support in their homes to use technology.</a:t>
                      </a:r>
                      <a:endParaRPr lang="en-GB" dirty="0"/>
                    </a:p>
                  </a:txBody>
                  <a:tcPr/>
                </a:tc>
                <a:extLst>
                  <a:ext uri="{0D108BD9-81ED-4DB2-BD59-A6C34878D82A}">
                    <a16:rowId xmlns:a16="http://schemas.microsoft.com/office/drawing/2014/main" val="51619001"/>
                  </a:ext>
                </a:extLst>
              </a:tr>
              <a:tr h="1445183">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8. There were good stories of people with learning disabilities who were able to use technology during the Pandemic.</a:t>
                      </a:r>
                      <a:endParaRPr lang="en-GB" dirty="0"/>
                    </a:p>
                  </a:txBody>
                  <a:tcPr/>
                </a:tc>
                <a:extLst>
                  <a:ext uri="{0D108BD9-81ED-4DB2-BD59-A6C34878D82A}">
                    <a16:rowId xmlns:a16="http://schemas.microsoft.com/office/drawing/2014/main" val="3410271806"/>
                  </a:ext>
                </a:extLst>
              </a:tr>
              <a:tr h="1445183">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They said it helped with their mental health and wellbeing. It also helped them to connect with family and friends. </a:t>
                      </a:r>
                      <a:endParaRPr lang="en-GB" dirty="0"/>
                    </a:p>
                  </a:txBody>
                  <a:tcPr/>
                </a:tc>
                <a:extLst>
                  <a:ext uri="{0D108BD9-81ED-4DB2-BD59-A6C34878D82A}">
                    <a16:rowId xmlns:a16="http://schemas.microsoft.com/office/drawing/2014/main" val="3479828207"/>
                  </a:ext>
                </a:extLst>
              </a:tr>
            </a:tbl>
          </a:graphicData>
        </a:graphic>
      </p:graphicFrame>
      <p:pic>
        <p:nvPicPr>
          <p:cNvPr id="13" name="Picture 12" descr="Wellbeing 1">
            <a:extLst>
              <a:ext uri="{FF2B5EF4-FFF2-40B4-BE49-F238E27FC236}">
                <a16:creationId xmlns:a16="http://schemas.microsoft.com/office/drawing/2014/main" id="{37952612-0820-449E-AB89-277D824C151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1816" y="5351208"/>
            <a:ext cx="1349375" cy="1349375"/>
          </a:xfrm>
          <a:prstGeom prst="rect">
            <a:avLst/>
          </a:prstGeom>
          <a:noFill/>
          <a:ln>
            <a:noFill/>
          </a:ln>
        </p:spPr>
      </p:pic>
      <p:pic>
        <p:nvPicPr>
          <p:cNvPr id="14" name="Picture 13" descr="Claim Online">
            <a:extLst>
              <a:ext uri="{FF2B5EF4-FFF2-40B4-BE49-F238E27FC236}">
                <a16:creationId xmlns:a16="http://schemas.microsoft.com/office/drawing/2014/main" id="{BE8DF09B-E208-4E17-91BC-9267CE68566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816" y="3892920"/>
            <a:ext cx="1449705" cy="1349375"/>
          </a:xfrm>
          <a:prstGeom prst="rect">
            <a:avLst/>
          </a:prstGeom>
          <a:noFill/>
          <a:ln>
            <a:noFill/>
          </a:ln>
        </p:spPr>
      </p:pic>
      <p:pic>
        <p:nvPicPr>
          <p:cNvPr id="15" name="Picture 14" descr="Household 8">
            <a:extLst>
              <a:ext uri="{FF2B5EF4-FFF2-40B4-BE49-F238E27FC236}">
                <a16:creationId xmlns:a16="http://schemas.microsoft.com/office/drawing/2014/main" id="{E6048FF4-CB15-4239-824A-3D2791920C0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1816" y="2562606"/>
            <a:ext cx="1257300" cy="1257300"/>
          </a:xfrm>
          <a:prstGeom prst="rect">
            <a:avLst/>
          </a:prstGeom>
          <a:noFill/>
          <a:ln>
            <a:noFill/>
          </a:ln>
        </p:spPr>
      </p:pic>
      <p:pic>
        <p:nvPicPr>
          <p:cNvPr id="16" name="Picture 15" descr="Cross No">
            <a:extLst>
              <a:ext uri="{FF2B5EF4-FFF2-40B4-BE49-F238E27FC236}">
                <a16:creationId xmlns:a16="http://schemas.microsoft.com/office/drawing/2014/main" id="{F9304040-D25B-4C8A-9F52-A9DFE1CAB26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30666" y="3109484"/>
            <a:ext cx="596900" cy="596900"/>
          </a:xfrm>
          <a:prstGeom prst="rect">
            <a:avLst/>
          </a:prstGeom>
          <a:noFill/>
          <a:ln>
            <a:noFill/>
          </a:ln>
        </p:spPr>
      </p:pic>
      <p:pic>
        <p:nvPicPr>
          <p:cNvPr id="17" name="Picture 16" descr="Tick Yes">
            <a:extLst>
              <a:ext uri="{FF2B5EF4-FFF2-40B4-BE49-F238E27FC236}">
                <a16:creationId xmlns:a16="http://schemas.microsoft.com/office/drawing/2014/main" id="{9174C3D4-6ABF-46EC-969D-036126B3A29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67838" y="4031096"/>
            <a:ext cx="719455" cy="719455"/>
          </a:xfrm>
          <a:prstGeom prst="rect">
            <a:avLst/>
          </a:prstGeom>
          <a:noFill/>
          <a:ln>
            <a:noFill/>
          </a:ln>
        </p:spPr>
      </p:pic>
      <p:pic>
        <p:nvPicPr>
          <p:cNvPr id="18" name="Picture 17" descr="Confused1">
            <a:extLst>
              <a:ext uri="{FF2B5EF4-FFF2-40B4-BE49-F238E27FC236}">
                <a16:creationId xmlns:a16="http://schemas.microsoft.com/office/drawing/2014/main" id="{9EE15BED-BABC-4697-96F3-F9FFDDD0FB9D}"/>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72146" y="1231789"/>
            <a:ext cx="1349375" cy="1349375"/>
          </a:xfrm>
          <a:prstGeom prst="rect">
            <a:avLst/>
          </a:prstGeom>
          <a:noFill/>
          <a:ln>
            <a:noFill/>
          </a:ln>
        </p:spPr>
      </p:pic>
      <p:pic>
        <p:nvPicPr>
          <p:cNvPr id="19" name="Picture 18" descr="Website Link">
            <a:extLst>
              <a:ext uri="{FF2B5EF4-FFF2-40B4-BE49-F238E27FC236}">
                <a16:creationId xmlns:a16="http://schemas.microsoft.com/office/drawing/2014/main" id="{CEC01D75-3165-4E1C-A0DD-4E87F8ED292D}"/>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72146" y="330648"/>
            <a:ext cx="1079500" cy="1079500"/>
          </a:xfrm>
          <a:prstGeom prst="rect">
            <a:avLst/>
          </a:prstGeom>
          <a:noFill/>
          <a:ln>
            <a:noFill/>
          </a:ln>
        </p:spPr>
      </p:pic>
      <p:pic>
        <p:nvPicPr>
          <p:cNvPr id="20" name="Picture 19" descr="Cross No">
            <a:extLst>
              <a:ext uri="{FF2B5EF4-FFF2-40B4-BE49-F238E27FC236}">
                <a16:creationId xmlns:a16="http://schemas.microsoft.com/office/drawing/2014/main" id="{D592AFEC-FD18-4B1C-B620-3AFBF40CFB52}"/>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42388" y="472964"/>
            <a:ext cx="850900" cy="850900"/>
          </a:xfrm>
          <a:prstGeom prst="rect">
            <a:avLst/>
          </a:prstGeom>
          <a:noFill/>
          <a:ln>
            <a:noFill/>
          </a:ln>
        </p:spPr>
      </p:pic>
    </p:spTree>
    <p:extLst>
      <p:ext uri="{BB962C8B-B14F-4D97-AF65-F5344CB8AC3E}">
        <p14:creationId xmlns:p14="http://schemas.microsoft.com/office/powerpoint/2010/main" val="2326550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6F82AE0-5935-4049-A6D7-F76F22A4FADD}"/>
              </a:ext>
            </a:extLst>
          </p:cNvPr>
          <p:cNvGraphicFramePr>
            <a:graphicFrameLocks noGrp="1"/>
          </p:cNvGraphicFramePr>
          <p:nvPr>
            <p:ph idx="1"/>
          </p:nvPr>
        </p:nvGraphicFramePr>
        <p:xfrm>
          <a:off x="0" y="701316"/>
          <a:ext cx="9144000" cy="3093444"/>
        </p:xfrm>
        <a:graphic>
          <a:graphicData uri="http://schemas.openxmlformats.org/drawingml/2006/table">
            <a:tbl>
              <a:tblPr firstRow="1" bandRow="1">
                <a:tableStyleId>{5C22544A-7EE6-4342-B048-85BDC9FD1C3A}</a:tableStyleId>
              </a:tblPr>
              <a:tblGrid>
                <a:gridCol w="3609745">
                  <a:extLst>
                    <a:ext uri="{9D8B030D-6E8A-4147-A177-3AD203B41FA5}">
                      <a16:colId xmlns:a16="http://schemas.microsoft.com/office/drawing/2014/main" val="4041103574"/>
                    </a:ext>
                  </a:extLst>
                </a:gridCol>
                <a:gridCol w="5534255">
                  <a:extLst>
                    <a:ext uri="{9D8B030D-6E8A-4147-A177-3AD203B41FA5}">
                      <a16:colId xmlns:a16="http://schemas.microsoft.com/office/drawing/2014/main" val="41578625"/>
                    </a:ext>
                  </a:extLst>
                </a:gridCol>
              </a:tblGrid>
              <a:tr h="659259">
                <a:tc gridSpan="2">
                  <a:txBody>
                    <a:bodyPr/>
                    <a:lstStyle/>
                    <a:p>
                      <a:pPr algn="ctr"/>
                      <a:r>
                        <a:rPr lang="en-US" sz="2000" dirty="0"/>
                        <a:t>Findings</a:t>
                      </a:r>
                      <a:endParaRPr lang="en-GB" sz="2000" dirty="0"/>
                    </a:p>
                  </a:txBody>
                  <a:tcPr>
                    <a:solidFill>
                      <a:schemeClr val="accent3"/>
                    </a:solidFill>
                  </a:tcPr>
                </a:tc>
                <a:tc hMerge="1">
                  <a:txBody>
                    <a:bodyPr/>
                    <a:lstStyle/>
                    <a:p>
                      <a:r>
                        <a:rPr lang="en-US" dirty="0"/>
                        <a:t>Findings</a:t>
                      </a:r>
                      <a:endParaRPr lang="en-GB" dirty="0"/>
                    </a:p>
                  </a:txBody>
                  <a:tcPr/>
                </a:tc>
                <a:extLst>
                  <a:ext uri="{0D108BD9-81ED-4DB2-BD59-A6C34878D82A}">
                    <a16:rowId xmlns:a16="http://schemas.microsoft.com/office/drawing/2014/main" val="1450248485"/>
                  </a:ext>
                </a:extLst>
              </a:tr>
              <a:tr h="2434185">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9. The use of technology during the Coronavirus Pandemic has shown the amazing things that people with learning disabilities can do, with the right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extLst>
                  <a:ext uri="{0D108BD9-81ED-4DB2-BD59-A6C34878D82A}">
                    <a16:rowId xmlns:a16="http://schemas.microsoft.com/office/drawing/2014/main" val="2967919619"/>
                  </a:ext>
                </a:extLst>
              </a:tr>
            </a:tbl>
          </a:graphicData>
        </a:graphic>
      </p:graphicFrame>
      <p:pic>
        <p:nvPicPr>
          <p:cNvPr id="11" name="Picture 10" descr="Support Bubble 13+14">
            <a:extLst>
              <a:ext uri="{FF2B5EF4-FFF2-40B4-BE49-F238E27FC236}">
                <a16:creationId xmlns:a16="http://schemas.microsoft.com/office/drawing/2014/main" id="{3DF6974A-5F35-4F63-A291-86A3033E3C6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937" y="1667257"/>
            <a:ext cx="1783080" cy="1659774"/>
          </a:xfrm>
          <a:prstGeom prst="rect">
            <a:avLst/>
          </a:prstGeom>
          <a:noFill/>
          <a:ln>
            <a:noFill/>
          </a:ln>
        </p:spPr>
      </p:pic>
      <p:pic>
        <p:nvPicPr>
          <p:cNvPr id="12" name="Picture 11" descr="Tick Yes">
            <a:extLst>
              <a:ext uri="{FF2B5EF4-FFF2-40B4-BE49-F238E27FC236}">
                <a16:creationId xmlns:a16="http://schemas.microsoft.com/office/drawing/2014/main" id="{7B4354E5-293C-484C-ABDA-433FF9920A0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0889" y="2183200"/>
            <a:ext cx="1066800" cy="1066800"/>
          </a:xfrm>
          <a:prstGeom prst="rect">
            <a:avLst/>
          </a:prstGeom>
          <a:noFill/>
          <a:ln>
            <a:noFill/>
          </a:ln>
        </p:spPr>
      </p:pic>
    </p:spTree>
    <p:extLst>
      <p:ext uri="{BB962C8B-B14F-4D97-AF65-F5344CB8AC3E}">
        <p14:creationId xmlns:p14="http://schemas.microsoft.com/office/powerpoint/2010/main" val="1320263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6F82AE0-5935-4049-A6D7-F76F22A4FADD}"/>
              </a:ext>
            </a:extLst>
          </p:cNvPr>
          <p:cNvGraphicFramePr>
            <a:graphicFrameLocks noGrp="1"/>
          </p:cNvGraphicFramePr>
          <p:nvPr>
            <p:ph idx="1"/>
          </p:nvPr>
        </p:nvGraphicFramePr>
        <p:xfrm>
          <a:off x="0" y="6372"/>
          <a:ext cx="9144000" cy="6851628"/>
        </p:xfrm>
        <a:graphic>
          <a:graphicData uri="http://schemas.openxmlformats.org/drawingml/2006/table">
            <a:tbl>
              <a:tblPr firstRow="1" bandRow="1">
                <a:tableStyleId>{5C22544A-7EE6-4342-B048-85BDC9FD1C3A}</a:tableStyleId>
              </a:tblPr>
              <a:tblGrid>
                <a:gridCol w="3609745">
                  <a:extLst>
                    <a:ext uri="{9D8B030D-6E8A-4147-A177-3AD203B41FA5}">
                      <a16:colId xmlns:a16="http://schemas.microsoft.com/office/drawing/2014/main" val="4041103574"/>
                    </a:ext>
                  </a:extLst>
                </a:gridCol>
                <a:gridCol w="5534255">
                  <a:extLst>
                    <a:ext uri="{9D8B030D-6E8A-4147-A177-3AD203B41FA5}">
                      <a16:colId xmlns:a16="http://schemas.microsoft.com/office/drawing/2014/main" val="41578625"/>
                    </a:ext>
                  </a:extLst>
                </a:gridCol>
              </a:tblGrid>
              <a:tr h="480501">
                <a:tc gridSpan="2">
                  <a:txBody>
                    <a:bodyPr/>
                    <a:lstStyle/>
                    <a:p>
                      <a:pPr algn="ctr"/>
                      <a:r>
                        <a:rPr lang="en-US" sz="2000" dirty="0"/>
                        <a:t>Conclusion</a:t>
                      </a:r>
                      <a:endParaRPr lang="en-GB" sz="2000" dirty="0"/>
                    </a:p>
                  </a:txBody>
                  <a:tcPr>
                    <a:solidFill>
                      <a:schemeClr val="accent3"/>
                    </a:solidFill>
                  </a:tcPr>
                </a:tc>
                <a:tc hMerge="1">
                  <a:txBody>
                    <a:bodyPr/>
                    <a:lstStyle/>
                    <a:p>
                      <a:r>
                        <a:rPr lang="en-US" dirty="0"/>
                        <a:t>Findings</a:t>
                      </a:r>
                      <a:endParaRPr lang="en-GB" dirty="0"/>
                    </a:p>
                  </a:txBody>
                  <a:tcPr/>
                </a:tc>
                <a:extLst>
                  <a:ext uri="{0D108BD9-81ED-4DB2-BD59-A6C34878D82A}">
                    <a16:rowId xmlns:a16="http://schemas.microsoft.com/office/drawing/2014/main" val="1450248485"/>
                  </a:ext>
                </a:extLst>
              </a:tr>
              <a:tr h="1441504">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This work has shown how important it is for people with learning disabilities to have access to technology.</a:t>
                      </a:r>
                    </a:p>
                    <a:p>
                      <a:endParaRPr lang="en-GB" dirty="0"/>
                    </a:p>
                  </a:txBody>
                  <a:tcPr/>
                </a:tc>
                <a:extLst>
                  <a:ext uri="{0D108BD9-81ED-4DB2-BD59-A6C34878D82A}">
                    <a16:rowId xmlns:a16="http://schemas.microsoft.com/office/drawing/2014/main" val="2967919619"/>
                  </a:ext>
                </a:extLst>
              </a:tr>
              <a:tr h="1402960">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It is really important that they have the right support to help them to use it.</a:t>
                      </a:r>
                    </a:p>
                    <a:p>
                      <a:endParaRPr lang="en-GB" dirty="0"/>
                    </a:p>
                  </a:txBody>
                  <a:tcPr/>
                </a:tc>
                <a:extLst>
                  <a:ext uri="{0D108BD9-81ED-4DB2-BD59-A6C34878D82A}">
                    <a16:rowId xmlns:a16="http://schemas.microsoft.com/office/drawing/2014/main" val="1864375439"/>
                  </a:ext>
                </a:extLst>
              </a:tr>
              <a:tr h="1752504">
                <a:tc>
                  <a:txBody>
                    <a:bodyPr/>
                    <a:lstStyle/>
                    <a:p>
                      <a:endParaRPr lang="en-GB" dirty="0"/>
                    </a:p>
                  </a:txBody>
                  <a:tcPr/>
                </a:tc>
                <a:tc>
                  <a:txBody>
                    <a:bodyPr/>
                    <a:lstStyle/>
                    <a:p>
                      <a:r>
                        <a:rPr lang="en-GB" sz="1800" kern="1200" dirty="0">
                          <a:solidFill>
                            <a:schemeClr val="dk1"/>
                          </a:solidFill>
                          <a:effectLst/>
                          <a:latin typeface="+mn-lt"/>
                          <a:ea typeface="+mn-ea"/>
                          <a:cs typeface="+mn-cs"/>
                        </a:rPr>
                        <a:t>This support needs to come from people they live with as well as other places such as Self-Advocacy groups and Day Services.</a:t>
                      </a:r>
                      <a:endParaRPr lang="en-GB" dirty="0"/>
                    </a:p>
                  </a:txBody>
                  <a:tcPr/>
                </a:tc>
                <a:extLst>
                  <a:ext uri="{0D108BD9-81ED-4DB2-BD59-A6C34878D82A}">
                    <a16:rowId xmlns:a16="http://schemas.microsoft.com/office/drawing/2014/main" val="51619001"/>
                  </a:ext>
                </a:extLst>
              </a:tr>
              <a:tr h="1774159">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All those who provide support to people with learning disabilities need to know how to use the technology and make sure that they have access to it so they can keep connected and stay well. </a:t>
                      </a:r>
                    </a:p>
                    <a:p>
                      <a:endParaRPr lang="en-GB" dirty="0"/>
                    </a:p>
                  </a:txBody>
                  <a:tcPr/>
                </a:tc>
                <a:extLst>
                  <a:ext uri="{0D108BD9-81ED-4DB2-BD59-A6C34878D82A}">
                    <a16:rowId xmlns:a16="http://schemas.microsoft.com/office/drawing/2014/main" val="3410271806"/>
                  </a:ext>
                </a:extLst>
              </a:tr>
            </a:tbl>
          </a:graphicData>
        </a:graphic>
      </p:graphicFrame>
      <p:pic>
        <p:nvPicPr>
          <p:cNvPr id="13" name="Picture 12" descr="People on Phones">
            <a:extLst>
              <a:ext uri="{FF2B5EF4-FFF2-40B4-BE49-F238E27FC236}">
                <a16:creationId xmlns:a16="http://schemas.microsoft.com/office/drawing/2014/main" id="{348A02B5-68D2-4360-94CC-7CB32CF5A81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808" y="554545"/>
            <a:ext cx="1349375" cy="1349375"/>
          </a:xfrm>
          <a:prstGeom prst="rect">
            <a:avLst/>
          </a:prstGeom>
          <a:noFill/>
          <a:ln>
            <a:noFill/>
          </a:ln>
        </p:spPr>
      </p:pic>
      <p:pic>
        <p:nvPicPr>
          <p:cNvPr id="14" name="Picture 13" descr="Ipad Use 1">
            <a:extLst>
              <a:ext uri="{FF2B5EF4-FFF2-40B4-BE49-F238E27FC236}">
                <a16:creationId xmlns:a16="http://schemas.microsoft.com/office/drawing/2014/main" id="{BFEE270E-0F39-415D-8199-E146E741BDE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536" y="1903920"/>
            <a:ext cx="1349375" cy="1349375"/>
          </a:xfrm>
          <a:prstGeom prst="rect">
            <a:avLst/>
          </a:prstGeom>
          <a:noFill/>
          <a:ln>
            <a:noFill/>
          </a:ln>
        </p:spPr>
      </p:pic>
      <p:pic>
        <p:nvPicPr>
          <p:cNvPr id="15" name="Picture 14" descr="Household 4">
            <a:extLst>
              <a:ext uri="{FF2B5EF4-FFF2-40B4-BE49-F238E27FC236}">
                <a16:creationId xmlns:a16="http://schemas.microsoft.com/office/drawing/2014/main" id="{AC81C3A7-2ACA-4AA3-985E-577BB5CEF8B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7535" y="3429000"/>
            <a:ext cx="1349375" cy="1349375"/>
          </a:xfrm>
          <a:prstGeom prst="rect">
            <a:avLst/>
          </a:prstGeom>
          <a:noFill/>
          <a:ln>
            <a:noFill/>
          </a:ln>
        </p:spPr>
      </p:pic>
      <p:pic>
        <p:nvPicPr>
          <p:cNvPr id="16" name="Picture 15" descr="Wellbeing Connect">
            <a:extLst>
              <a:ext uri="{FF2B5EF4-FFF2-40B4-BE49-F238E27FC236}">
                <a16:creationId xmlns:a16="http://schemas.microsoft.com/office/drawing/2014/main" id="{B90AAC88-9DB4-4130-BB8A-4E5C935E87A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0688" y="5212882"/>
            <a:ext cx="1349375" cy="1349375"/>
          </a:xfrm>
          <a:prstGeom prst="rect">
            <a:avLst/>
          </a:prstGeom>
          <a:noFill/>
          <a:ln>
            <a:noFill/>
          </a:ln>
        </p:spPr>
      </p:pic>
    </p:spTree>
    <p:extLst>
      <p:ext uri="{BB962C8B-B14F-4D97-AF65-F5344CB8AC3E}">
        <p14:creationId xmlns:p14="http://schemas.microsoft.com/office/powerpoint/2010/main" val="4198055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4B36B-2072-4C15-998F-1A87572FF256}"/>
              </a:ext>
            </a:extLst>
          </p:cNvPr>
          <p:cNvSpPr>
            <a:spLocks noGrp="1"/>
          </p:cNvSpPr>
          <p:nvPr>
            <p:ph type="title"/>
          </p:nvPr>
        </p:nvSpPr>
        <p:spPr/>
        <p:txBody>
          <a:bodyPr/>
          <a:lstStyle/>
          <a:p>
            <a:r>
              <a:rPr lang="en-GB" dirty="0"/>
              <a:t>Get in touch:</a:t>
            </a:r>
          </a:p>
        </p:txBody>
      </p:sp>
      <p:sp>
        <p:nvSpPr>
          <p:cNvPr id="3" name="Content Placeholder 2">
            <a:extLst>
              <a:ext uri="{FF2B5EF4-FFF2-40B4-BE49-F238E27FC236}">
                <a16:creationId xmlns:a16="http://schemas.microsoft.com/office/drawing/2014/main" id="{EDBCD4ED-F6AC-4988-9132-B4B6ED8813CF}"/>
              </a:ext>
            </a:extLst>
          </p:cNvPr>
          <p:cNvSpPr>
            <a:spLocks noGrp="1"/>
          </p:cNvSpPr>
          <p:nvPr>
            <p:ph idx="1"/>
          </p:nvPr>
        </p:nvSpPr>
        <p:spPr>
          <a:xfrm>
            <a:off x="345555" y="3110713"/>
            <a:ext cx="8226685" cy="1262586"/>
          </a:xfrm>
        </p:spPr>
        <p:txBody>
          <a:bodyPr/>
          <a:lstStyle/>
          <a:p>
            <a:pPr marL="0" indent="0">
              <a:buNone/>
            </a:pPr>
            <a:r>
              <a:rPr lang="en-US" dirty="0"/>
              <a:t>Liz Tilley </a:t>
            </a:r>
            <a:r>
              <a:rPr lang="en-US" u="sng" dirty="0">
                <a:hlinkClick r:id="rId2"/>
              </a:rPr>
              <a:t>elizabeth.tilley@open.ac.uk</a:t>
            </a:r>
            <a:endParaRPr lang="en-US" u="sng" dirty="0"/>
          </a:p>
          <a:p>
            <a:pPr marL="0" indent="0">
              <a:buNone/>
            </a:pPr>
            <a:r>
              <a:rPr lang="en-US" dirty="0"/>
              <a:t>Jane Seale </a:t>
            </a:r>
            <a:r>
              <a:rPr lang="en-US" u="sng" dirty="0">
                <a:hlinkClick r:id="rId3"/>
              </a:rPr>
              <a:t>jane.seale@open.ac.uk</a:t>
            </a:r>
            <a:endParaRPr lang="en-US" u="sng" dirty="0"/>
          </a:p>
        </p:txBody>
      </p:sp>
    </p:spTree>
    <p:extLst>
      <p:ext uri="{BB962C8B-B14F-4D97-AF65-F5344CB8AC3E}">
        <p14:creationId xmlns:p14="http://schemas.microsoft.com/office/powerpoint/2010/main" val="578977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62B024-B71B-4B2C-BD47-E57B2FE01ED1}"/>
              </a:ext>
            </a:extLst>
          </p:cNvPr>
          <p:cNvSpPr>
            <a:spLocks noGrp="1"/>
          </p:cNvSpPr>
          <p:nvPr>
            <p:ph type="body" sz="quarter" idx="25"/>
          </p:nvPr>
        </p:nvSpPr>
        <p:spPr>
          <a:xfrm>
            <a:off x="292100" y="1409700"/>
            <a:ext cx="4889500" cy="4852569"/>
          </a:xfrm>
        </p:spPr>
        <p:txBody>
          <a:bodyPr/>
          <a:lstStyle/>
          <a:p>
            <a:endParaRPr lang="en-GB" sz="2400" dirty="0"/>
          </a:p>
          <a:p>
            <a:endParaRPr lang="en-GB" sz="3200" dirty="0"/>
          </a:p>
          <a:p>
            <a:endParaRPr lang="en-GB" sz="3200" dirty="0"/>
          </a:p>
        </p:txBody>
      </p:sp>
      <p:sp>
        <p:nvSpPr>
          <p:cNvPr id="3" name="Text Placeholder 2">
            <a:extLst>
              <a:ext uri="{FF2B5EF4-FFF2-40B4-BE49-F238E27FC236}">
                <a16:creationId xmlns:a16="http://schemas.microsoft.com/office/drawing/2014/main" id="{E8C6438F-F79C-47EC-AD73-7086AA7F8B11}"/>
              </a:ext>
            </a:extLst>
          </p:cNvPr>
          <p:cNvSpPr>
            <a:spLocks noGrp="1"/>
          </p:cNvSpPr>
          <p:nvPr>
            <p:ph type="body" sz="quarter" idx="21"/>
          </p:nvPr>
        </p:nvSpPr>
        <p:spPr>
          <a:xfrm>
            <a:off x="577968" y="464267"/>
            <a:ext cx="6915032" cy="639660"/>
          </a:xfrm>
        </p:spPr>
        <p:txBody>
          <a:bodyPr/>
          <a:lstStyle/>
          <a:p>
            <a:r>
              <a:rPr lang="en-GB" sz="4000" dirty="0">
                <a:latin typeface="Century Gothic"/>
                <a:cs typeface="Century Gothic"/>
              </a:rPr>
              <a:t>The background</a:t>
            </a:r>
          </a:p>
        </p:txBody>
      </p:sp>
      <p:sp>
        <p:nvSpPr>
          <p:cNvPr id="8" name="TextBox 7"/>
          <p:cNvSpPr txBox="1"/>
          <p:nvPr/>
        </p:nvSpPr>
        <p:spPr>
          <a:xfrm>
            <a:off x="406400" y="1683623"/>
            <a:ext cx="4406900" cy="4708981"/>
          </a:xfrm>
          <a:prstGeom prst="rect">
            <a:avLst/>
          </a:prstGeom>
          <a:noFill/>
        </p:spPr>
        <p:txBody>
          <a:bodyPr wrap="square" rtlCol="0">
            <a:spAutoFit/>
          </a:bodyPr>
          <a:lstStyle/>
          <a:p>
            <a:r>
              <a:rPr lang="en-US" sz="2400" dirty="0">
                <a:latin typeface="Century Gothic"/>
                <a:cs typeface="Century Gothic"/>
              </a:rPr>
              <a:t>COVID-19 has made life hard for a lot of people with learning disabilities</a:t>
            </a:r>
          </a:p>
          <a:p>
            <a:endParaRPr lang="en-US" sz="2400" dirty="0">
              <a:latin typeface="Century Gothic"/>
              <a:cs typeface="Century Gothic"/>
            </a:endParaRPr>
          </a:p>
          <a:p>
            <a:r>
              <a:rPr lang="en-US" sz="2400" dirty="0">
                <a:latin typeface="Century Gothic"/>
                <a:cs typeface="Century Gothic"/>
              </a:rPr>
              <a:t>We heard about self-advocacy groups doing some extraordinary things to help people</a:t>
            </a:r>
          </a:p>
          <a:p>
            <a:endParaRPr lang="en-US" sz="2400" dirty="0">
              <a:latin typeface="Century Gothic"/>
              <a:cs typeface="Century Gothic"/>
            </a:endParaRPr>
          </a:p>
          <a:p>
            <a:r>
              <a:rPr lang="en-US" sz="2400" dirty="0">
                <a:latin typeface="Century Gothic"/>
                <a:cs typeface="Century Gothic"/>
              </a:rPr>
              <a:t>We decided to do some research to find out more </a:t>
            </a:r>
          </a:p>
          <a:p>
            <a:endParaRPr lang="en-US" dirty="0"/>
          </a:p>
          <a:p>
            <a:endParaRPr lang="en-US"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5092700" y="1683623"/>
            <a:ext cx="3619500" cy="4298077"/>
          </a:xfrm>
          <a:prstGeom prst="rect">
            <a:avLst/>
          </a:prstGeom>
        </p:spPr>
      </p:pic>
    </p:spTree>
    <p:extLst>
      <p:ext uri="{BB962C8B-B14F-4D97-AF65-F5344CB8AC3E}">
        <p14:creationId xmlns:p14="http://schemas.microsoft.com/office/powerpoint/2010/main" val="193789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62B024-B71B-4B2C-BD47-E57B2FE01ED1}"/>
              </a:ext>
            </a:extLst>
          </p:cNvPr>
          <p:cNvSpPr>
            <a:spLocks noGrp="1"/>
          </p:cNvSpPr>
          <p:nvPr>
            <p:ph type="body" sz="quarter" idx="25"/>
          </p:nvPr>
        </p:nvSpPr>
        <p:spPr>
          <a:xfrm>
            <a:off x="292100" y="1409700"/>
            <a:ext cx="4889500" cy="4852569"/>
          </a:xfrm>
        </p:spPr>
        <p:txBody>
          <a:bodyPr/>
          <a:lstStyle/>
          <a:p>
            <a:endParaRPr lang="en-GB" sz="2400" dirty="0"/>
          </a:p>
          <a:p>
            <a:endParaRPr lang="en-GB" sz="3200" dirty="0"/>
          </a:p>
          <a:p>
            <a:endParaRPr lang="en-GB" sz="3200" dirty="0"/>
          </a:p>
        </p:txBody>
      </p:sp>
      <p:sp>
        <p:nvSpPr>
          <p:cNvPr id="3" name="Text Placeholder 2">
            <a:extLst>
              <a:ext uri="{FF2B5EF4-FFF2-40B4-BE49-F238E27FC236}">
                <a16:creationId xmlns:a16="http://schemas.microsoft.com/office/drawing/2014/main" id="{E8C6438F-F79C-47EC-AD73-7086AA7F8B11}"/>
              </a:ext>
            </a:extLst>
          </p:cNvPr>
          <p:cNvSpPr>
            <a:spLocks noGrp="1"/>
          </p:cNvSpPr>
          <p:nvPr>
            <p:ph type="body" sz="quarter" idx="21"/>
          </p:nvPr>
        </p:nvSpPr>
        <p:spPr>
          <a:xfrm>
            <a:off x="577968" y="464267"/>
            <a:ext cx="6915032" cy="639660"/>
          </a:xfrm>
        </p:spPr>
        <p:txBody>
          <a:bodyPr/>
          <a:lstStyle/>
          <a:p>
            <a:r>
              <a:rPr lang="en-GB" sz="4000" dirty="0">
                <a:latin typeface="Century Gothic"/>
                <a:cs typeface="Century Gothic"/>
              </a:rPr>
              <a:t>What we did</a:t>
            </a:r>
          </a:p>
        </p:txBody>
      </p:sp>
      <p:sp>
        <p:nvSpPr>
          <p:cNvPr id="8" name="TextBox 7"/>
          <p:cNvSpPr txBox="1"/>
          <p:nvPr/>
        </p:nvSpPr>
        <p:spPr>
          <a:xfrm>
            <a:off x="406400" y="1683623"/>
            <a:ext cx="5003800" cy="5109090"/>
          </a:xfrm>
          <a:prstGeom prst="rect">
            <a:avLst/>
          </a:prstGeom>
          <a:noFill/>
        </p:spPr>
        <p:txBody>
          <a:bodyPr wrap="square" rtlCol="0">
            <a:spAutoFit/>
          </a:bodyPr>
          <a:lstStyle/>
          <a:p>
            <a:r>
              <a:rPr lang="en-US" sz="2200" dirty="0">
                <a:latin typeface="Century Gothic"/>
                <a:cs typeface="Century Gothic"/>
              </a:rPr>
              <a:t>We spoke to 11 self-advocacy groups in England.</a:t>
            </a:r>
          </a:p>
          <a:p>
            <a:endParaRPr lang="en-US" sz="2200" dirty="0">
              <a:latin typeface="Century Gothic"/>
              <a:cs typeface="Century Gothic"/>
            </a:endParaRPr>
          </a:p>
          <a:p>
            <a:r>
              <a:rPr lang="en-US" sz="2200" dirty="0">
                <a:latin typeface="Century Gothic"/>
                <a:cs typeface="Century Gothic"/>
              </a:rPr>
              <a:t>We interviewed: </a:t>
            </a:r>
          </a:p>
          <a:p>
            <a:endParaRPr lang="en-US" sz="2200" dirty="0">
              <a:latin typeface="Century Gothic"/>
              <a:cs typeface="Century Gothic"/>
            </a:endParaRPr>
          </a:p>
          <a:p>
            <a:r>
              <a:rPr lang="en-US" sz="2200" dirty="0">
                <a:latin typeface="Century Gothic"/>
                <a:cs typeface="Century Gothic"/>
              </a:rPr>
              <a:t>22 self-advocates</a:t>
            </a:r>
          </a:p>
          <a:p>
            <a:endParaRPr lang="en-US" sz="2200" dirty="0">
              <a:latin typeface="Century Gothic"/>
              <a:cs typeface="Century Gothic"/>
            </a:endParaRPr>
          </a:p>
          <a:p>
            <a:r>
              <a:rPr lang="en-US" sz="2200" dirty="0">
                <a:latin typeface="Century Gothic"/>
                <a:cs typeface="Century Gothic"/>
              </a:rPr>
              <a:t>14 self-advocacy support workers</a:t>
            </a:r>
          </a:p>
          <a:p>
            <a:endParaRPr lang="en-US" sz="2200" dirty="0">
              <a:latin typeface="Century Gothic"/>
              <a:cs typeface="Century Gothic"/>
            </a:endParaRPr>
          </a:p>
          <a:p>
            <a:r>
              <a:rPr lang="en-US" sz="2200" dirty="0">
                <a:latin typeface="Century Gothic"/>
                <a:cs typeface="Century Gothic"/>
              </a:rPr>
              <a:t>2 family members</a:t>
            </a:r>
          </a:p>
          <a:p>
            <a:endParaRPr lang="en-US" sz="2200" dirty="0">
              <a:latin typeface="Century Gothic"/>
              <a:cs typeface="Century Gothic"/>
            </a:endParaRPr>
          </a:p>
          <a:p>
            <a:r>
              <a:rPr lang="en-US" sz="2200" dirty="0">
                <a:latin typeface="Century Gothic"/>
                <a:cs typeface="Century Gothic"/>
              </a:rPr>
              <a:t>Because of COVID-19, these interviews were done remotely, either online or by phone</a:t>
            </a:r>
            <a:endParaRPr lang="en-US" sz="2200" dirty="0"/>
          </a:p>
          <a:p>
            <a:endParaRPr lang="en-US" dirty="0"/>
          </a:p>
        </p:txBody>
      </p:sp>
      <p:pic>
        <p:nvPicPr>
          <p:cNvPr id="14" name="Picture 13" descr="Echo Call"/>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5701" y="1409700"/>
            <a:ext cx="2146300" cy="2400300"/>
          </a:xfrm>
          <a:prstGeom prst="rect">
            <a:avLst/>
          </a:prstGeom>
          <a:noFill/>
          <a:ln>
            <a:noFill/>
          </a:ln>
        </p:spPr>
      </p:pic>
      <p:pic>
        <p:nvPicPr>
          <p:cNvPr id="15" name="Picture 14" descr="Phone call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2212" y="3973512"/>
            <a:ext cx="2325688" cy="2414588"/>
          </a:xfrm>
          <a:prstGeom prst="rect">
            <a:avLst/>
          </a:prstGeom>
          <a:noFill/>
          <a:ln>
            <a:noFill/>
          </a:ln>
        </p:spPr>
      </p:pic>
    </p:spTree>
    <p:extLst>
      <p:ext uri="{BB962C8B-B14F-4D97-AF65-F5344CB8AC3E}">
        <p14:creationId xmlns:p14="http://schemas.microsoft.com/office/powerpoint/2010/main" val="7091452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62B024-B71B-4B2C-BD47-E57B2FE01ED1}"/>
              </a:ext>
            </a:extLst>
          </p:cNvPr>
          <p:cNvSpPr>
            <a:spLocks noGrp="1"/>
          </p:cNvSpPr>
          <p:nvPr>
            <p:ph type="body" sz="quarter" idx="25"/>
          </p:nvPr>
        </p:nvSpPr>
        <p:spPr>
          <a:xfrm>
            <a:off x="292100" y="1409700"/>
            <a:ext cx="4889500" cy="4852569"/>
          </a:xfrm>
        </p:spPr>
        <p:txBody>
          <a:bodyPr/>
          <a:lstStyle/>
          <a:p>
            <a:endParaRPr lang="en-GB" sz="2400" dirty="0"/>
          </a:p>
          <a:p>
            <a:endParaRPr lang="en-GB" sz="3200" dirty="0"/>
          </a:p>
          <a:p>
            <a:endParaRPr lang="en-GB" sz="3200" dirty="0"/>
          </a:p>
        </p:txBody>
      </p:sp>
      <p:sp>
        <p:nvSpPr>
          <p:cNvPr id="3" name="Text Placeholder 2">
            <a:extLst>
              <a:ext uri="{FF2B5EF4-FFF2-40B4-BE49-F238E27FC236}">
                <a16:creationId xmlns:a16="http://schemas.microsoft.com/office/drawing/2014/main" id="{E8C6438F-F79C-47EC-AD73-7086AA7F8B11}"/>
              </a:ext>
            </a:extLst>
          </p:cNvPr>
          <p:cNvSpPr>
            <a:spLocks noGrp="1"/>
          </p:cNvSpPr>
          <p:nvPr>
            <p:ph type="body" sz="quarter" idx="21"/>
          </p:nvPr>
        </p:nvSpPr>
        <p:spPr>
          <a:xfrm>
            <a:off x="114300" y="464267"/>
            <a:ext cx="7378700" cy="639660"/>
          </a:xfrm>
        </p:spPr>
        <p:txBody>
          <a:bodyPr/>
          <a:lstStyle/>
          <a:p>
            <a:r>
              <a:rPr lang="en-GB" sz="4000" dirty="0">
                <a:latin typeface="Century Gothic"/>
                <a:cs typeface="Century Gothic"/>
              </a:rPr>
              <a:t>Getting people online</a:t>
            </a:r>
          </a:p>
        </p:txBody>
      </p:sp>
      <p:sp>
        <p:nvSpPr>
          <p:cNvPr id="8" name="TextBox 7"/>
          <p:cNvSpPr txBox="1"/>
          <p:nvPr/>
        </p:nvSpPr>
        <p:spPr>
          <a:xfrm>
            <a:off x="114300" y="1683623"/>
            <a:ext cx="5156200" cy="4832092"/>
          </a:xfrm>
          <a:prstGeom prst="rect">
            <a:avLst/>
          </a:prstGeom>
          <a:noFill/>
        </p:spPr>
        <p:txBody>
          <a:bodyPr wrap="square" rtlCol="0">
            <a:spAutoFit/>
          </a:bodyPr>
          <a:lstStyle/>
          <a:p>
            <a:r>
              <a:rPr lang="en-US" sz="2200" dirty="0">
                <a:latin typeface="Century Gothic"/>
                <a:cs typeface="Century Gothic"/>
              </a:rPr>
              <a:t>Self-advocacy groups got a lot of members online really early on in the pandemic</a:t>
            </a:r>
          </a:p>
          <a:p>
            <a:endParaRPr lang="en-US" sz="2200" dirty="0">
              <a:latin typeface="Century Gothic"/>
              <a:cs typeface="Century Gothic"/>
            </a:endParaRPr>
          </a:p>
          <a:p>
            <a:r>
              <a:rPr lang="en-US" sz="2200" dirty="0">
                <a:latin typeface="Century Gothic"/>
                <a:cs typeface="Century Gothic"/>
              </a:rPr>
              <a:t>They helped people to get equipment and </a:t>
            </a:r>
            <a:r>
              <a:rPr lang="en-US" sz="2200" dirty="0" err="1">
                <a:latin typeface="Century Gothic"/>
                <a:cs typeface="Century Gothic"/>
              </a:rPr>
              <a:t>wifi</a:t>
            </a:r>
            <a:r>
              <a:rPr lang="en-US" sz="2200" dirty="0">
                <a:latin typeface="Century Gothic"/>
                <a:cs typeface="Century Gothic"/>
              </a:rPr>
              <a:t>, and taught them how to use the technology</a:t>
            </a:r>
          </a:p>
          <a:p>
            <a:endParaRPr lang="en-US" sz="2200" dirty="0">
              <a:latin typeface="Century Gothic"/>
              <a:cs typeface="Century Gothic"/>
            </a:endParaRPr>
          </a:p>
          <a:p>
            <a:r>
              <a:rPr lang="en-US" sz="2200" dirty="0">
                <a:latin typeface="Century Gothic"/>
                <a:cs typeface="Century Gothic"/>
              </a:rPr>
              <a:t>This helped lots of people to </a:t>
            </a:r>
            <a:r>
              <a:rPr lang="en-US" sz="2200" b="1" dirty="0">
                <a:latin typeface="Century Gothic"/>
                <a:cs typeface="Century Gothic"/>
              </a:rPr>
              <a:t>stay</a:t>
            </a:r>
            <a:r>
              <a:rPr lang="en-US" sz="2200" dirty="0">
                <a:latin typeface="Century Gothic"/>
                <a:cs typeface="Century Gothic"/>
              </a:rPr>
              <a:t> </a:t>
            </a:r>
            <a:r>
              <a:rPr lang="en-US" sz="2200" b="1" dirty="0">
                <a:latin typeface="Century Gothic"/>
                <a:cs typeface="Century Gothic"/>
              </a:rPr>
              <a:t>connected</a:t>
            </a:r>
            <a:r>
              <a:rPr lang="en-US" sz="2200" dirty="0">
                <a:latin typeface="Century Gothic"/>
                <a:cs typeface="Century Gothic"/>
              </a:rPr>
              <a:t> during the pandemic. </a:t>
            </a:r>
          </a:p>
          <a:p>
            <a:endParaRPr lang="en-US" sz="2200" dirty="0">
              <a:latin typeface="Century Gothic"/>
              <a:cs typeface="Century Gothic"/>
            </a:endParaRPr>
          </a:p>
          <a:p>
            <a:r>
              <a:rPr lang="en-US" sz="2200" dirty="0">
                <a:latin typeface="Century Gothic"/>
                <a:cs typeface="Century Gothic"/>
              </a:rPr>
              <a:t>This filled in a gap: other services did not always manage to get people online this fast in Lockdown 1.</a:t>
            </a: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5689600" y="2108199"/>
            <a:ext cx="3162300" cy="3545741"/>
          </a:xfrm>
          <a:prstGeom prst="rect">
            <a:avLst/>
          </a:prstGeom>
        </p:spPr>
      </p:pic>
    </p:spTree>
    <p:extLst>
      <p:ext uri="{BB962C8B-B14F-4D97-AF65-F5344CB8AC3E}">
        <p14:creationId xmlns:p14="http://schemas.microsoft.com/office/powerpoint/2010/main" val="27403307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62B024-B71B-4B2C-BD47-E57B2FE01ED1}"/>
              </a:ext>
            </a:extLst>
          </p:cNvPr>
          <p:cNvSpPr>
            <a:spLocks noGrp="1"/>
          </p:cNvSpPr>
          <p:nvPr>
            <p:ph type="body" sz="quarter" idx="25"/>
          </p:nvPr>
        </p:nvSpPr>
        <p:spPr>
          <a:xfrm>
            <a:off x="292100" y="1409700"/>
            <a:ext cx="4889500" cy="4852569"/>
          </a:xfrm>
        </p:spPr>
        <p:txBody>
          <a:bodyPr/>
          <a:lstStyle/>
          <a:p>
            <a:endParaRPr lang="en-GB" sz="2400" dirty="0"/>
          </a:p>
          <a:p>
            <a:endParaRPr lang="en-GB" sz="3200" dirty="0"/>
          </a:p>
          <a:p>
            <a:endParaRPr lang="en-GB" sz="3200" dirty="0"/>
          </a:p>
        </p:txBody>
      </p:sp>
      <p:sp>
        <p:nvSpPr>
          <p:cNvPr id="3" name="Text Placeholder 2">
            <a:extLst>
              <a:ext uri="{FF2B5EF4-FFF2-40B4-BE49-F238E27FC236}">
                <a16:creationId xmlns:a16="http://schemas.microsoft.com/office/drawing/2014/main" id="{E8C6438F-F79C-47EC-AD73-7086AA7F8B11}"/>
              </a:ext>
            </a:extLst>
          </p:cNvPr>
          <p:cNvSpPr>
            <a:spLocks noGrp="1"/>
          </p:cNvSpPr>
          <p:nvPr>
            <p:ph type="body" sz="quarter" idx="21"/>
          </p:nvPr>
        </p:nvSpPr>
        <p:spPr>
          <a:xfrm>
            <a:off x="292100" y="464267"/>
            <a:ext cx="7200900" cy="639660"/>
          </a:xfrm>
        </p:spPr>
        <p:txBody>
          <a:bodyPr/>
          <a:lstStyle/>
          <a:p>
            <a:r>
              <a:rPr lang="en-GB" sz="4000" dirty="0">
                <a:latin typeface="Century Gothic"/>
                <a:cs typeface="Century Gothic"/>
              </a:rPr>
              <a:t>Offline help</a:t>
            </a:r>
          </a:p>
        </p:txBody>
      </p:sp>
      <p:sp>
        <p:nvSpPr>
          <p:cNvPr id="8" name="TextBox 7"/>
          <p:cNvSpPr txBox="1"/>
          <p:nvPr/>
        </p:nvSpPr>
        <p:spPr>
          <a:xfrm>
            <a:off x="114300" y="1683623"/>
            <a:ext cx="5892800" cy="3631764"/>
          </a:xfrm>
          <a:prstGeom prst="rect">
            <a:avLst/>
          </a:prstGeom>
          <a:noFill/>
        </p:spPr>
        <p:txBody>
          <a:bodyPr wrap="square" rtlCol="0">
            <a:spAutoFit/>
          </a:bodyPr>
          <a:lstStyle/>
          <a:p>
            <a:r>
              <a:rPr lang="en-US" sz="2300" dirty="0">
                <a:latin typeface="Century Gothic"/>
                <a:cs typeface="Century Gothic"/>
              </a:rPr>
              <a:t>But not everyone could get online</a:t>
            </a:r>
          </a:p>
          <a:p>
            <a:endParaRPr lang="en-US" sz="2300" dirty="0">
              <a:latin typeface="Century Gothic"/>
              <a:cs typeface="Century Gothic"/>
            </a:endParaRPr>
          </a:p>
          <a:p>
            <a:r>
              <a:rPr lang="en-US" sz="2300" dirty="0">
                <a:latin typeface="Century Gothic"/>
                <a:cs typeface="Century Gothic"/>
              </a:rPr>
              <a:t>So many self-advocacy groups set up phone </a:t>
            </a:r>
            <a:r>
              <a:rPr lang="en-US" sz="2300" dirty="0" err="1">
                <a:latin typeface="Century Gothic"/>
                <a:cs typeface="Century Gothic"/>
              </a:rPr>
              <a:t>rotas</a:t>
            </a:r>
            <a:endParaRPr lang="en-US" sz="2300" dirty="0">
              <a:latin typeface="Century Gothic"/>
              <a:cs typeface="Century Gothic"/>
            </a:endParaRPr>
          </a:p>
          <a:p>
            <a:endParaRPr lang="en-US" sz="2300" dirty="0">
              <a:latin typeface="Century Gothic"/>
              <a:cs typeface="Century Gothic"/>
            </a:endParaRPr>
          </a:p>
          <a:p>
            <a:r>
              <a:rPr lang="en-US" sz="2300" dirty="0">
                <a:latin typeface="Century Gothic"/>
                <a:cs typeface="Century Gothic"/>
              </a:rPr>
              <a:t>They phoned their members regularly</a:t>
            </a:r>
          </a:p>
          <a:p>
            <a:endParaRPr lang="en-US" sz="2300" dirty="0">
              <a:latin typeface="Century Gothic"/>
              <a:cs typeface="Century Gothic"/>
            </a:endParaRPr>
          </a:p>
          <a:p>
            <a:r>
              <a:rPr lang="en-US" sz="2300" dirty="0">
                <a:latin typeface="Century Gothic"/>
                <a:cs typeface="Century Gothic"/>
              </a:rPr>
              <a:t>Some people with learning disabilities said this was the only contact they had during lockdown</a:t>
            </a: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5613400" y="1570989"/>
            <a:ext cx="3213100" cy="4691279"/>
          </a:xfrm>
          <a:prstGeom prst="rect">
            <a:avLst/>
          </a:prstGeom>
        </p:spPr>
      </p:pic>
    </p:spTree>
    <p:extLst>
      <p:ext uri="{BB962C8B-B14F-4D97-AF65-F5344CB8AC3E}">
        <p14:creationId xmlns:p14="http://schemas.microsoft.com/office/powerpoint/2010/main" val="20026875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62B024-B71B-4B2C-BD47-E57B2FE01ED1}"/>
              </a:ext>
            </a:extLst>
          </p:cNvPr>
          <p:cNvSpPr>
            <a:spLocks noGrp="1"/>
          </p:cNvSpPr>
          <p:nvPr>
            <p:ph type="body" sz="quarter" idx="25"/>
          </p:nvPr>
        </p:nvSpPr>
        <p:spPr>
          <a:xfrm>
            <a:off x="292100" y="1409700"/>
            <a:ext cx="4889500" cy="4852569"/>
          </a:xfrm>
        </p:spPr>
        <p:txBody>
          <a:bodyPr/>
          <a:lstStyle/>
          <a:p>
            <a:endParaRPr lang="en-GB" sz="2400" dirty="0"/>
          </a:p>
          <a:p>
            <a:endParaRPr lang="en-GB" sz="3200" dirty="0"/>
          </a:p>
          <a:p>
            <a:endParaRPr lang="en-GB" sz="3200" dirty="0"/>
          </a:p>
        </p:txBody>
      </p:sp>
      <p:sp>
        <p:nvSpPr>
          <p:cNvPr id="3" name="Text Placeholder 2">
            <a:extLst>
              <a:ext uri="{FF2B5EF4-FFF2-40B4-BE49-F238E27FC236}">
                <a16:creationId xmlns:a16="http://schemas.microsoft.com/office/drawing/2014/main" id="{E8C6438F-F79C-47EC-AD73-7086AA7F8B11}"/>
              </a:ext>
            </a:extLst>
          </p:cNvPr>
          <p:cNvSpPr>
            <a:spLocks noGrp="1"/>
          </p:cNvSpPr>
          <p:nvPr>
            <p:ph type="body" sz="quarter" idx="21"/>
          </p:nvPr>
        </p:nvSpPr>
        <p:spPr>
          <a:xfrm>
            <a:off x="292100" y="464267"/>
            <a:ext cx="7200900" cy="639660"/>
          </a:xfrm>
        </p:spPr>
        <p:txBody>
          <a:bodyPr/>
          <a:lstStyle/>
          <a:p>
            <a:r>
              <a:rPr lang="en-GB" sz="4000" dirty="0">
                <a:latin typeface="Century Gothic"/>
                <a:cs typeface="Century Gothic"/>
              </a:rPr>
              <a:t>Practical support</a:t>
            </a:r>
          </a:p>
        </p:txBody>
      </p:sp>
      <p:sp>
        <p:nvSpPr>
          <p:cNvPr id="8" name="TextBox 7"/>
          <p:cNvSpPr txBox="1"/>
          <p:nvPr/>
        </p:nvSpPr>
        <p:spPr>
          <a:xfrm>
            <a:off x="114300" y="1683623"/>
            <a:ext cx="4660900" cy="4493538"/>
          </a:xfrm>
          <a:prstGeom prst="rect">
            <a:avLst/>
          </a:prstGeom>
          <a:noFill/>
        </p:spPr>
        <p:txBody>
          <a:bodyPr wrap="square" rtlCol="0">
            <a:spAutoFit/>
          </a:bodyPr>
          <a:lstStyle/>
          <a:p>
            <a:r>
              <a:rPr lang="en-US" sz="2400" dirty="0">
                <a:latin typeface="Century Gothic"/>
                <a:cs typeface="Century Gothic"/>
              </a:rPr>
              <a:t>Self-advocacy groups played a vital role with:</a:t>
            </a:r>
          </a:p>
          <a:p>
            <a:endParaRPr lang="en-US" sz="2400" dirty="0">
              <a:latin typeface="Century Gothic"/>
              <a:cs typeface="Century Gothic"/>
            </a:endParaRPr>
          </a:p>
          <a:p>
            <a:pPr marL="342900" indent="-342900">
              <a:buFont typeface="Arial"/>
              <a:buChar char="•"/>
            </a:pPr>
            <a:r>
              <a:rPr lang="en-US" sz="2400" dirty="0">
                <a:latin typeface="Century Gothic"/>
                <a:cs typeface="Century Gothic"/>
              </a:rPr>
              <a:t>Sorting out and delivering medication</a:t>
            </a:r>
          </a:p>
          <a:p>
            <a:endParaRPr lang="en-US" sz="2400" dirty="0">
              <a:latin typeface="Century Gothic"/>
              <a:cs typeface="Century Gothic"/>
            </a:endParaRPr>
          </a:p>
          <a:p>
            <a:pPr marL="342900" indent="-342900">
              <a:buFont typeface="Arial"/>
              <a:buChar char="•"/>
            </a:pPr>
            <a:r>
              <a:rPr lang="en-US" sz="2400" dirty="0">
                <a:latin typeface="Century Gothic"/>
                <a:cs typeface="Century Gothic"/>
              </a:rPr>
              <a:t>Helping people do food shopping</a:t>
            </a:r>
          </a:p>
          <a:p>
            <a:endParaRPr lang="en-US" sz="2400" dirty="0">
              <a:latin typeface="Century Gothic"/>
              <a:cs typeface="Century Gothic"/>
            </a:endParaRPr>
          </a:p>
          <a:p>
            <a:pPr marL="342900" indent="-342900">
              <a:buFont typeface="Arial"/>
              <a:buChar char="•"/>
            </a:pPr>
            <a:r>
              <a:rPr lang="en-US" sz="2400" dirty="0">
                <a:latin typeface="Century Gothic"/>
                <a:cs typeface="Century Gothic"/>
              </a:rPr>
              <a:t>Delivering food packages </a:t>
            </a:r>
          </a:p>
          <a:p>
            <a:endParaRPr lang="en-US" sz="2300" dirty="0">
              <a:latin typeface="Century Gothic"/>
              <a:cs typeface="Century Gothic"/>
            </a:endParaRPr>
          </a:p>
          <a:p>
            <a:endParaRPr lang="en-US" sz="2300" dirty="0">
              <a:latin typeface="Century Gothic"/>
              <a:cs typeface="Century Gothic"/>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5143500" y="1409700"/>
            <a:ext cx="2028190" cy="1485900"/>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4999990" y="3270249"/>
            <a:ext cx="2912110" cy="2992019"/>
          </a:xfrm>
          <a:prstGeom prst="rect">
            <a:avLst/>
          </a:prstGeom>
        </p:spPr>
      </p:pic>
    </p:spTree>
    <p:extLst>
      <p:ext uri="{BB962C8B-B14F-4D97-AF65-F5344CB8AC3E}">
        <p14:creationId xmlns:p14="http://schemas.microsoft.com/office/powerpoint/2010/main" val="38427983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62B024-B71B-4B2C-BD47-E57B2FE01ED1}"/>
              </a:ext>
            </a:extLst>
          </p:cNvPr>
          <p:cNvSpPr>
            <a:spLocks noGrp="1"/>
          </p:cNvSpPr>
          <p:nvPr>
            <p:ph type="body" sz="quarter" idx="25"/>
          </p:nvPr>
        </p:nvSpPr>
        <p:spPr>
          <a:xfrm>
            <a:off x="292100" y="1409700"/>
            <a:ext cx="4889500" cy="4852569"/>
          </a:xfrm>
        </p:spPr>
        <p:txBody>
          <a:bodyPr/>
          <a:lstStyle/>
          <a:p>
            <a:endParaRPr lang="en-GB" sz="2400" dirty="0"/>
          </a:p>
          <a:p>
            <a:endParaRPr lang="en-GB" sz="3200" dirty="0"/>
          </a:p>
          <a:p>
            <a:endParaRPr lang="en-GB" sz="3200" dirty="0"/>
          </a:p>
        </p:txBody>
      </p:sp>
      <p:sp>
        <p:nvSpPr>
          <p:cNvPr id="3" name="Text Placeholder 2">
            <a:extLst>
              <a:ext uri="{FF2B5EF4-FFF2-40B4-BE49-F238E27FC236}">
                <a16:creationId xmlns:a16="http://schemas.microsoft.com/office/drawing/2014/main" id="{E8C6438F-F79C-47EC-AD73-7086AA7F8B11}"/>
              </a:ext>
            </a:extLst>
          </p:cNvPr>
          <p:cNvSpPr>
            <a:spLocks noGrp="1"/>
          </p:cNvSpPr>
          <p:nvPr>
            <p:ph type="body" sz="quarter" idx="21"/>
          </p:nvPr>
        </p:nvSpPr>
        <p:spPr>
          <a:xfrm>
            <a:off x="292100" y="464267"/>
            <a:ext cx="7200900" cy="639660"/>
          </a:xfrm>
        </p:spPr>
        <p:txBody>
          <a:bodyPr/>
          <a:lstStyle/>
          <a:p>
            <a:r>
              <a:rPr lang="en-GB" sz="4000" dirty="0">
                <a:latin typeface="Century Gothic"/>
                <a:cs typeface="Century Gothic"/>
              </a:rPr>
              <a:t>Supporting people’s mental health and wellbeing</a:t>
            </a:r>
          </a:p>
        </p:txBody>
      </p:sp>
      <p:sp>
        <p:nvSpPr>
          <p:cNvPr id="8" name="TextBox 7"/>
          <p:cNvSpPr txBox="1"/>
          <p:nvPr/>
        </p:nvSpPr>
        <p:spPr>
          <a:xfrm>
            <a:off x="114300" y="1683623"/>
            <a:ext cx="5588000" cy="5247590"/>
          </a:xfrm>
          <a:prstGeom prst="rect">
            <a:avLst/>
          </a:prstGeom>
          <a:noFill/>
        </p:spPr>
        <p:txBody>
          <a:bodyPr wrap="square" rtlCol="0">
            <a:spAutoFit/>
          </a:bodyPr>
          <a:lstStyle/>
          <a:p>
            <a:r>
              <a:rPr lang="en-US" sz="2400" dirty="0">
                <a:latin typeface="Century Gothic"/>
                <a:cs typeface="Century Gothic"/>
              </a:rPr>
              <a:t>Self-advocacy groups did lots of things to help people’s wellbeing, for example:</a:t>
            </a:r>
          </a:p>
          <a:p>
            <a:endParaRPr lang="en-US" sz="2400" dirty="0">
              <a:latin typeface="Century Gothic"/>
              <a:cs typeface="Century Gothic"/>
            </a:endParaRPr>
          </a:p>
          <a:p>
            <a:pPr marL="342900" indent="-342900">
              <a:buFont typeface="Arial"/>
              <a:buChar char="•"/>
            </a:pPr>
            <a:r>
              <a:rPr lang="en-US" sz="2400" dirty="0" err="1">
                <a:latin typeface="Century Gothic"/>
                <a:cs typeface="Century Gothic"/>
              </a:rPr>
              <a:t>Organising</a:t>
            </a:r>
            <a:r>
              <a:rPr lang="en-US" sz="2400" dirty="0">
                <a:latin typeface="Century Gothic"/>
                <a:cs typeface="Century Gothic"/>
              </a:rPr>
              <a:t> fun events and activities on zoom </a:t>
            </a:r>
          </a:p>
          <a:p>
            <a:pPr marL="342900" indent="-342900">
              <a:buFont typeface="Arial"/>
              <a:buChar char="•"/>
            </a:pPr>
            <a:r>
              <a:rPr lang="en-US" sz="2400" dirty="0">
                <a:latin typeface="Century Gothic"/>
                <a:cs typeface="Century Gothic"/>
              </a:rPr>
              <a:t>Sending out activities and information in the post</a:t>
            </a:r>
          </a:p>
          <a:p>
            <a:pPr marL="342900" indent="-342900">
              <a:buFont typeface="Arial"/>
              <a:buChar char="•"/>
            </a:pPr>
            <a:r>
              <a:rPr lang="en-US" sz="2400" dirty="0">
                <a:latin typeface="Century Gothic"/>
                <a:cs typeface="Century Gothic"/>
              </a:rPr>
              <a:t>Keeping in contact with people and reducing loneliness</a:t>
            </a:r>
          </a:p>
          <a:p>
            <a:pPr marL="342900" indent="-342900">
              <a:buFont typeface="Arial"/>
              <a:buChar char="•"/>
            </a:pPr>
            <a:r>
              <a:rPr lang="en-US" sz="2400" dirty="0">
                <a:latin typeface="Century Gothic"/>
                <a:cs typeface="Century Gothic"/>
              </a:rPr>
              <a:t>Putting people in touch with services if they faced a mental health crisis</a:t>
            </a:r>
            <a:endParaRPr lang="en-US" sz="2300" dirty="0">
              <a:latin typeface="Century Gothic"/>
              <a:cs typeface="Century Gothic"/>
            </a:endParaRPr>
          </a:p>
          <a:p>
            <a:endParaRPr lang="en-US" sz="2300" dirty="0">
              <a:latin typeface="Century Gothic"/>
              <a:cs typeface="Century Gothic"/>
            </a:endParaRPr>
          </a:p>
        </p:txBody>
      </p:sp>
      <p:pic>
        <p:nvPicPr>
          <p:cNvPr id="9" name="Picture 8" descr="Zoom Meet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2300" y="1683624"/>
            <a:ext cx="2946400" cy="2420064"/>
          </a:xfrm>
          <a:prstGeom prst="rect">
            <a:avLst/>
          </a:prstGeom>
          <a:noFill/>
          <a:ln>
            <a:noFill/>
          </a:ln>
        </p:spPr>
      </p:pic>
      <p:pic>
        <p:nvPicPr>
          <p:cNvPr id="10" name="Picture 9" descr="Check on Frien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8230" y="4291012"/>
            <a:ext cx="2655570" cy="2255481"/>
          </a:xfrm>
          <a:prstGeom prst="rect">
            <a:avLst/>
          </a:prstGeom>
          <a:noFill/>
          <a:ln>
            <a:noFill/>
          </a:ln>
        </p:spPr>
      </p:pic>
    </p:spTree>
    <p:extLst>
      <p:ext uri="{BB962C8B-B14F-4D97-AF65-F5344CB8AC3E}">
        <p14:creationId xmlns:p14="http://schemas.microsoft.com/office/powerpoint/2010/main" val="21899508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62B024-B71B-4B2C-BD47-E57B2FE01ED1}"/>
              </a:ext>
            </a:extLst>
          </p:cNvPr>
          <p:cNvSpPr>
            <a:spLocks noGrp="1"/>
          </p:cNvSpPr>
          <p:nvPr>
            <p:ph type="body" sz="quarter" idx="25"/>
          </p:nvPr>
        </p:nvSpPr>
        <p:spPr>
          <a:xfrm>
            <a:off x="292100" y="1409700"/>
            <a:ext cx="4889500" cy="4852569"/>
          </a:xfrm>
        </p:spPr>
        <p:txBody>
          <a:bodyPr/>
          <a:lstStyle/>
          <a:p>
            <a:endParaRPr lang="en-GB" sz="2400" dirty="0"/>
          </a:p>
          <a:p>
            <a:endParaRPr lang="en-GB" sz="3200" dirty="0"/>
          </a:p>
          <a:p>
            <a:endParaRPr lang="en-GB" sz="3200" dirty="0"/>
          </a:p>
        </p:txBody>
      </p:sp>
      <p:sp>
        <p:nvSpPr>
          <p:cNvPr id="3" name="Text Placeholder 2">
            <a:extLst>
              <a:ext uri="{FF2B5EF4-FFF2-40B4-BE49-F238E27FC236}">
                <a16:creationId xmlns:a16="http://schemas.microsoft.com/office/drawing/2014/main" id="{E8C6438F-F79C-47EC-AD73-7086AA7F8B11}"/>
              </a:ext>
            </a:extLst>
          </p:cNvPr>
          <p:cNvSpPr>
            <a:spLocks noGrp="1"/>
          </p:cNvSpPr>
          <p:nvPr>
            <p:ph type="body" sz="quarter" idx="21"/>
          </p:nvPr>
        </p:nvSpPr>
        <p:spPr>
          <a:xfrm>
            <a:off x="292100" y="464267"/>
            <a:ext cx="7200900" cy="639660"/>
          </a:xfrm>
        </p:spPr>
        <p:txBody>
          <a:bodyPr/>
          <a:lstStyle/>
          <a:p>
            <a:r>
              <a:rPr lang="en-GB" sz="4000" dirty="0">
                <a:latin typeface="Century Gothic"/>
                <a:cs typeface="Century Gothic"/>
              </a:rPr>
              <a:t>Supporting people’s physical health</a:t>
            </a:r>
          </a:p>
        </p:txBody>
      </p:sp>
      <p:sp>
        <p:nvSpPr>
          <p:cNvPr id="8" name="TextBox 7"/>
          <p:cNvSpPr txBox="1"/>
          <p:nvPr/>
        </p:nvSpPr>
        <p:spPr>
          <a:xfrm>
            <a:off x="114300" y="1683623"/>
            <a:ext cx="6096000" cy="4845429"/>
          </a:xfrm>
          <a:prstGeom prst="rect">
            <a:avLst/>
          </a:prstGeom>
          <a:noFill/>
        </p:spPr>
        <p:txBody>
          <a:bodyPr wrap="square" rtlCol="0">
            <a:spAutoFit/>
          </a:bodyPr>
          <a:lstStyle/>
          <a:p>
            <a:r>
              <a:rPr lang="en-US" sz="2400" dirty="0">
                <a:latin typeface="Century Gothic"/>
                <a:cs typeface="Century Gothic"/>
              </a:rPr>
              <a:t>These are some things the groups did to help people’s physical health:</a:t>
            </a:r>
          </a:p>
          <a:p>
            <a:endParaRPr lang="en-US" sz="2400" dirty="0">
              <a:latin typeface="Century Gothic"/>
              <a:cs typeface="Century Gothic"/>
            </a:endParaRPr>
          </a:p>
          <a:p>
            <a:pPr marL="342900" indent="-342900">
              <a:lnSpc>
                <a:spcPct val="120000"/>
              </a:lnSpc>
              <a:buFont typeface="Arial"/>
              <a:buChar char="•"/>
            </a:pPr>
            <a:r>
              <a:rPr lang="en-US" sz="2200" dirty="0">
                <a:latin typeface="Century Gothic"/>
                <a:cs typeface="Century Gothic"/>
              </a:rPr>
              <a:t>Helped people to eat well, through online cooking sessions</a:t>
            </a:r>
          </a:p>
          <a:p>
            <a:pPr marL="342900" indent="-342900">
              <a:lnSpc>
                <a:spcPct val="120000"/>
              </a:lnSpc>
              <a:buFont typeface="Arial"/>
              <a:buChar char="•"/>
            </a:pPr>
            <a:r>
              <a:rPr lang="en-US" sz="2200" dirty="0">
                <a:latin typeface="Century Gothic"/>
                <a:cs typeface="Century Gothic"/>
              </a:rPr>
              <a:t>Helped people to keep fit through online fitness classes</a:t>
            </a:r>
          </a:p>
          <a:p>
            <a:pPr marL="342900" indent="-342900">
              <a:lnSpc>
                <a:spcPct val="120000"/>
              </a:lnSpc>
              <a:buFont typeface="Arial"/>
              <a:buChar char="•"/>
            </a:pPr>
            <a:r>
              <a:rPr lang="en-US" sz="2200" dirty="0">
                <a:latin typeface="Century Gothic"/>
                <a:cs typeface="Century Gothic"/>
              </a:rPr>
              <a:t>Helped people to get their medication</a:t>
            </a:r>
          </a:p>
          <a:p>
            <a:pPr marL="342900" indent="-342900">
              <a:lnSpc>
                <a:spcPct val="120000"/>
              </a:lnSpc>
              <a:buFont typeface="Arial"/>
              <a:buChar char="•"/>
            </a:pPr>
            <a:r>
              <a:rPr lang="en-US" sz="2200" dirty="0">
                <a:latin typeface="Century Gothic"/>
                <a:cs typeface="Century Gothic"/>
              </a:rPr>
              <a:t>Helped people to access health services during lockdown</a:t>
            </a:r>
          </a:p>
          <a:p>
            <a:pPr marL="342900" indent="-342900">
              <a:lnSpc>
                <a:spcPct val="120000"/>
              </a:lnSpc>
              <a:buFont typeface="Arial"/>
              <a:buChar char="•"/>
            </a:pPr>
            <a:r>
              <a:rPr lang="en-US" sz="2200" dirty="0">
                <a:latin typeface="Century Gothic"/>
                <a:cs typeface="Century Gothic"/>
              </a:rPr>
              <a:t>Sent out Easy Read information about coronavirus</a:t>
            </a:r>
          </a:p>
        </p:txBody>
      </p:sp>
      <p:pic>
        <p:nvPicPr>
          <p:cNvPr id="11" name="Picture 10" descr="Healthy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4400" y="1103927"/>
            <a:ext cx="2717800" cy="2883873"/>
          </a:xfrm>
          <a:prstGeom prst="rect">
            <a:avLst/>
          </a:prstGeom>
          <a:noFill/>
          <a:ln>
            <a:noFill/>
          </a:ln>
        </p:spPr>
      </p:pic>
      <p:pic>
        <p:nvPicPr>
          <p:cNvPr id="12" name="Picture 11" descr="Coronavirus Posters UK"/>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0300" y="3871357"/>
            <a:ext cx="2933700" cy="2808843"/>
          </a:xfrm>
          <a:prstGeom prst="rect">
            <a:avLst/>
          </a:prstGeom>
          <a:noFill/>
          <a:ln>
            <a:noFill/>
          </a:ln>
        </p:spPr>
      </p:pic>
    </p:spTree>
    <p:extLst>
      <p:ext uri="{BB962C8B-B14F-4D97-AF65-F5344CB8AC3E}">
        <p14:creationId xmlns:p14="http://schemas.microsoft.com/office/powerpoint/2010/main" val="37631609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62B024-B71B-4B2C-BD47-E57B2FE01ED1}"/>
              </a:ext>
            </a:extLst>
          </p:cNvPr>
          <p:cNvSpPr>
            <a:spLocks noGrp="1"/>
          </p:cNvSpPr>
          <p:nvPr>
            <p:ph type="body" sz="quarter" idx="25"/>
          </p:nvPr>
        </p:nvSpPr>
        <p:spPr>
          <a:xfrm>
            <a:off x="292100" y="1409700"/>
            <a:ext cx="4889500" cy="4852569"/>
          </a:xfrm>
        </p:spPr>
        <p:txBody>
          <a:bodyPr/>
          <a:lstStyle/>
          <a:p>
            <a:endParaRPr lang="en-GB" sz="2400" dirty="0"/>
          </a:p>
          <a:p>
            <a:endParaRPr lang="en-GB" sz="3200" dirty="0"/>
          </a:p>
          <a:p>
            <a:endParaRPr lang="en-GB" sz="3200" dirty="0"/>
          </a:p>
        </p:txBody>
      </p:sp>
      <p:sp>
        <p:nvSpPr>
          <p:cNvPr id="3" name="Text Placeholder 2">
            <a:extLst>
              <a:ext uri="{FF2B5EF4-FFF2-40B4-BE49-F238E27FC236}">
                <a16:creationId xmlns:a16="http://schemas.microsoft.com/office/drawing/2014/main" id="{E8C6438F-F79C-47EC-AD73-7086AA7F8B11}"/>
              </a:ext>
            </a:extLst>
          </p:cNvPr>
          <p:cNvSpPr>
            <a:spLocks noGrp="1"/>
          </p:cNvSpPr>
          <p:nvPr>
            <p:ph type="body" sz="quarter" idx="21"/>
          </p:nvPr>
        </p:nvSpPr>
        <p:spPr>
          <a:xfrm>
            <a:off x="292100" y="464267"/>
            <a:ext cx="7200900" cy="639660"/>
          </a:xfrm>
        </p:spPr>
        <p:txBody>
          <a:bodyPr/>
          <a:lstStyle/>
          <a:p>
            <a:r>
              <a:rPr lang="en-GB" sz="4000" dirty="0">
                <a:latin typeface="Century Gothic"/>
                <a:cs typeface="Century Gothic"/>
              </a:rPr>
              <a:t>Signposting </a:t>
            </a:r>
          </a:p>
        </p:txBody>
      </p:sp>
      <p:sp>
        <p:nvSpPr>
          <p:cNvPr id="8" name="TextBox 7"/>
          <p:cNvSpPr txBox="1"/>
          <p:nvPr/>
        </p:nvSpPr>
        <p:spPr>
          <a:xfrm>
            <a:off x="114300" y="1683623"/>
            <a:ext cx="5588000" cy="3785652"/>
          </a:xfrm>
          <a:prstGeom prst="rect">
            <a:avLst/>
          </a:prstGeom>
          <a:noFill/>
        </p:spPr>
        <p:txBody>
          <a:bodyPr wrap="square" rtlCol="0">
            <a:spAutoFit/>
          </a:bodyPr>
          <a:lstStyle/>
          <a:p>
            <a:r>
              <a:rPr lang="en-US" sz="2400" dirty="0">
                <a:latin typeface="Century Gothic"/>
                <a:cs typeface="Century Gothic"/>
              </a:rPr>
              <a:t>All self-advocacy groups spent a lot of time helping members to get the help and support they needed.</a:t>
            </a:r>
          </a:p>
          <a:p>
            <a:endParaRPr lang="en-US" sz="2400" dirty="0">
              <a:latin typeface="Century Gothic"/>
              <a:cs typeface="Century Gothic"/>
            </a:endParaRPr>
          </a:p>
          <a:p>
            <a:r>
              <a:rPr lang="en-US" sz="2400" dirty="0">
                <a:latin typeface="Century Gothic"/>
                <a:cs typeface="Century Gothic"/>
              </a:rPr>
              <a:t>Self-advocacy groups managed lots of referrals to GPs, social services and food banks.</a:t>
            </a:r>
          </a:p>
          <a:p>
            <a:endParaRPr lang="en-US" sz="2400" dirty="0">
              <a:latin typeface="Century Gothic"/>
              <a:cs typeface="Century Gothic"/>
            </a:endParaRPr>
          </a:p>
          <a:p>
            <a:r>
              <a:rPr lang="en-US" sz="2400" dirty="0">
                <a:latin typeface="Century Gothic"/>
                <a:cs typeface="Century Gothic"/>
              </a:rPr>
              <a:t>They also helped people to sort out benefits issues during the pandemic.</a:t>
            </a:r>
          </a:p>
        </p:txBody>
      </p:sp>
      <p:pic>
        <p:nvPicPr>
          <p:cNvPr id="6" name="Picture 5" descr="Care Coordinato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2300" y="1865312"/>
            <a:ext cx="3263900" cy="3633788"/>
          </a:xfrm>
          <a:prstGeom prst="rect">
            <a:avLst/>
          </a:prstGeom>
          <a:noFill/>
          <a:ln>
            <a:noFill/>
          </a:ln>
        </p:spPr>
      </p:pic>
    </p:spTree>
    <p:extLst>
      <p:ext uri="{BB962C8B-B14F-4D97-AF65-F5344CB8AC3E}">
        <p14:creationId xmlns:p14="http://schemas.microsoft.com/office/powerpoint/2010/main" val="23582786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theme/theme1.xml><?xml version="1.0" encoding="utf-8"?>
<a:theme xmlns:a="http://schemas.openxmlformats.org/drawingml/2006/main" name="TITLE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OU Colours">
      <a:dk1>
        <a:sysClr val="windowText" lastClr="000000"/>
      </a:dk1>
      <a:lt1>
        <a:sysClr val="window" lastClr="FFFFFF"/>
      </a:lt1>
      <a:dk2>
        <a:srgbClr val="44546A"/>
      </a:dk2>
      <a:lt2>
        <a:srgbClr val="E7E6E6"/>
      </a:lt2>
      <a:accent1>
        <a:srgbClr val="1E4B9B"/>
      </a:accent1>
      <a:accent2>
        <a:srgbClr val="E5007D"/>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54C68E0ED3744F93DB1B590A2E196D" ma:contentTypeVersion="13" ma:contentTypeDescription="Create a new document." ma:contentTypeScope="" ma:versionID="3c180f8d196743cbd428dc14637f3966">
  <xsd:schema xmlns:xsd="http://www.w3.org/2001/XMLSchema" xmlns:xs="http://www.w3.org/2001/XMLSchema" xmlns:p="http://schemas.microsoft.com/office/2006/metadata/properties" xmlns:ns3="7f5eda71-2e08-4198-bffe-32c7b0fa0b03" xmlns:ns4="a452e00c-bd59-4629-aacc-dd6fbf415e42" targetNamespace="http://schemas.microsoft.com/office/2006/metadata/properties" ma:root="true" ma:fieldsID="a5b709ff4e3fca26433deac5ec7673c5" ns3:_="" ns4:_="">
    <xsd:import namespace="7f5eda71-2e08-4198-bffe-32c7b0fa0b03"/>
    <xsd:import namespace="a452e00c-bd59-4629-aacc-dd6fbf415e4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5eda71-2e08-4198-bffe-32c7b0fa0b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452e00c-bd59-4629-aacc-dd6fbf415e4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D784A0-F30F-45D0-BEC9-47C479AC47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5eda71-2e08-4198-bffe-32c7b0fa0b03"/>
    <ds:schemaRef ds:uri="a452e00c-bd59-4629-aacc-dd6fbf415e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41B552-7625-4DD5-83D5-5D7B98456E50}">
  <ds:schemaRefs>
    <ds:schemaRef ds:uri="http://schemas.microsoft.com/sharepoint/v3/contenttype/forms"/>
  </ds:schemaRefs>
</ds:datastoreItem>
</file>

<file path=customXml/itemProps3.xml><?xml version="1.0" encoding="utf-8"?>
<ds:datastoreItem xmlns:ds="http://schemas.openxmlformats.org/officeDocument/2006/customXml" ds:itemID="{0B2512BE-C621-4E26-B18B-E493D0D8B5F3}">
  <ds:schemaRefs>
    <ds:schemaRef ds:uri="7f5eda71-2e08-4198-bffe-32c7b0fa0b03"/>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elements/1.1/"/>
    <ds:schemaRef ds:uri="a452e00c-bd59-4629-aacc-dd6fbf415e42"/>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99817</TotalTime>
  <Words>925</Words>
  <Application>Microsoft Office PowerPoint</Application>
  <PresentationFormat>On-screen Show (4:3)</PresentationFormat>
  <Paragraphs>133</Paragraphs>
  <Slides>17</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Century Gothic</vt:lpstr>
      <vt:lpstr>Montserrat-Regular</vt:lpstr>
      <vt:lpstr>TITLES</vt:lpstr>
      <vt:lpstr>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support have people with learning disabilities  received to enable them to use technology to keep connected and stay well during the pandemic?   </vt:lpstr>
      <vt:lpstr>Methods</vt:lpstr>
      <vt:lpstr>PowerPoint Presentation</vt:lpstr>
      <vt:lpstr>PowerPoint Presentation</vt:lpstr>
      <vt:lpstr>PowerPoint Presentation</vt:lpstr>
      <vt:lpstr>PowerPoint Presentation</vt:lpstr>
      <vt:lpstr>Get in touch:</vt:lpstr>
    </vt:vector>
  </TitlesOfParts>
  <Company>SMCD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M</dc:creator>
  <cp:lastModifiedBy>Rachael Hall</cp:lastModifiedBy>
  <cp:revision>590</cp:revision>
  <dcterms:created xsi:type="dcterms:W3CDTF">2016-08-10T11:35:26Z</dcterms:created>
  <dcterms:modified xsi:type="dcterms:W3CDTF">2021-01-18T10:33:42Z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0x010100EE54C68E0ED3744F93DB1B590A2E196D</vt:lpwstr>
  </property>
</Properties>
</file>