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84" r:id="rId6"/>
    <p:sldId id="280" r:id="rId7"/>
    <p:sldId id="286" r:id="rId8"/>
    <p:sldId id="259" r:id="rId9"/>
    <p:sldId id="279" r:id="rId10"/>
    <p:sldId id="292" r:id="rId11"/>
    <p:sldId id="291" r:id="rId12"/>
    <p:sldId id="290" r:id="rId13"/>
    <p:sldId id="288" r:id="rId14"/>
    <p:sldId id="287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6463"/>
  </p:normalViewPr>
  <p:slideViewPr>
    <p:cSldViewPr snapToGrid="0" snapToObjects="1">
      <p:cViewPr varScale="1">
        <p:scale>
          <a:sx n="74" d="100"/>
          <a:sy n="74" d="100"/>
        </p:scale>
        <p:origin x="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D2C9-9AFF-3B45-A3AD-9D996F2B9F0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05402-CE2F-A443-A20B-649622EEB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05402-CE2F-A443-A20B-649622EEB1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4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03BB-902C-234E-94F0-9574964E65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05402-CE2F-A443-A20B-649622EEB1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03BB-902C-234E-94F0-9574964E65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9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03BB-902C-234E-94F0-9574964E65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8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03BB-902C-234E-94F0-9574964E65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05402-CE2F-A443-A20B-649622EEB1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05402-CE2F-A443-A20B-649622EEB1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05402-CE2F-A443-A20B-649622EEB1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1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03BB-902C-234E-94F0-9574964E65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46DF-79DF-7A0E-62EF-21A5BCD3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04368-EA88-867C-4D60-C669071B5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65C3-6796-AA69-AE13-E7C36B18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53C27-C434-1EE5-4852-9ACE21DD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EA6C9-7CD7-ABE7-CCD4-435C6CDA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0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9D53-C77D-C3A7-14CD-160075A0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B2D6D-74BF-0E68-1E77-F52F8F2D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00A1A-E054-FF1B-960B-DE67CABA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653C-8FBD-CEE2-7080-AC0FAD3B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2895-18FC-514A-B81C-90073AE9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D58B8-4791-4A3A-9898-F830ADDC9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952CD-A518-29BB-78D3-87B1ABFA6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D0AFC-EF4B-E7EA-231F-23315BF6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A55C4-DFEC-8A6D-F725-6AB71090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AABB3-C0B3-603C-96DB-FE7A4323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3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790E-6F40-7E78-3FF7-6F8441BC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59941-945E-EDB4-4630-A8457ADB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BBE4A-0C18-55F7-DDEC-4AD4055B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86321-2C00-8ADB-0A06-0EF76FB3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9B8C3-8285-F3D7-7C9E-B8C50A9A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2B4C-54D0-C9C4-9917-5B9EF837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477E-3F2D-F6F0-C735-11B9F870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EA8E-55AF-F0A6-BA9A-9E6A114B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01B8A-B0B3-C041-1859-4687B9B8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E18F-7AFF-220A-9F1F-9C00886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7568-3ED9-A84E-C724-53B67804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D41D-C920-A672-F589-A8100AFF5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101F1-56E6-50F9-A824-FE1B7066E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9593F-7C4C-5278-816B-722B16AC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9B2EB-1FFD-4085-BD52-E09C4C52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3EE5F-BED2-C086-95A2-726CED5D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3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8567-ED05-29FA-60B3-DB173B7F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471EB-9F44-C2F0-EF2C-88911595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5AE28-E7EA-3478-1D2F-EFB32CFD5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6FD7B-DCCF-2068-4D69-82C7617A5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E1602-B59F-0BBB-0491-8BDF1369A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3C594-CC78-0538-1D33-2323175C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52482-E3F7-FB37-32BC-3F4F3CD6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7DF15-C052-E5C1-BC5D-645CE8F9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2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0BA6-3EDD-D9F1-9980-E1CDD708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42EEC-B5D8-FA9D-1D7D-2EF42A5D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6FA07-E964-465C-BFC1-61F4B43D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6CAB-0C81-77A2-9970-D9463366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6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D1F0B-92B0-D510-8DB0-58DE0A66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41B2E-49CF-5314-04DD-89A080D2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6C18-6DCE-7F75-84D0-6935FAFF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6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C7FE-98D4-37E4-5E50-8A2E15A8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B704-5B78-C2CB-CA7A-D9AA87D3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1FECE-6B25-7570-0CA7-067B5522C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F616-4F9E-1800-549A-5FE2730D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CD250-2106-EAC2-F0A1-82BBA8DF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D0E63-E4C2-C47A-BB86-5BDC0C95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F2D1-7A4D-9A55-36E7-CD051F1F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05D55-5FD8-CBF4-EFD6-1A3A83A38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CCFCF-187F-DCB1-C8B0-CD35C2C3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3B750-AE51-93AE-39AC-2C168E7F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5CC3D-660B-31F6-8E49-F8F23AA4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6A0EF-C974-76FE-D9AC-C590168E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B2840-7EC4-7098-2CED-0949A3D0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31006-FEB1-07DF-1238-021C67462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A128-2BC4-D36F-A38B-CA1819F36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C551-5509-6B41-AAF9-D22FF978BEA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D699A-E313-56AF-D01B-29D845716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EBB7E-5E43-0FBD-2AA6-436ED8270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84E0-B3BD-E945-8772-823B9F2D9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2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0975C6C-8CBB-3E1F-1139-6A506A4A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54" y="1722119"/>
            <a:ext cx="2864309" cy="28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2AB0-E394-CF3A-8E62-AF547F97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should they pay?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46F7C2F-9A2C-9F0C-6D4F-BFE49235B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488" y="1825625"/>
            <a:ext cx="10289024" cy="4351338"/>
          </a:xfrm>
        </p:spPr>
      </p:pic>
    </p:spTree>
    <p:extLst>
      <p:ext uri="{BB962C8B-B14F-4D97-AF65-F5344CB8AC3E}">
        <p14:creationId xmlns:p14="http://schemas.microsoft.com/office/powerpoint/2010/main" val="257086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A5AD59B-E5B9-15EE-74B5-7F9AAC76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265" y="182353"/>
            <a:ext cx="1800000" cy="18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7EB07-4760-4E07-F026-10325B9CDA5E}"/>
              </a:ext>
            </a:extLst>
          </p:cNvPr>
          <p:cNvSpPr txBox="1"/>
          <p:nvPr/>
        </p:nvSpPr>
        <p:spPr>
          <a:xfrm>
            <a:off x="2623150" y="1857823"/>
            <a:ext cx="50792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Chief Executive Officer confidence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Social Care report – REACH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Sector Census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7575A-B8E6-1A79-8714-F879C1D1CEE1}"/>
              </a:ext>
            </a:extLst>
          </p:cNvPr>
          <p:cNvSpPr txBox="1"/>
          <p:nvPr/>
        </p:nvSpPr>
        <p:spPr>
          <a:xfrm>
            <a:off x="411735" y="722083"/>
            <a:ext cx="8625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What’s next?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AC4EF-EABC-FE4D-276C-BCADE7B1A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65" y="2402079"/>
            <a:ext cx="2638800" cy="30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A5AD59B-E5B9-15EE-74B5-7F9AAC76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265" y="182353"/>
            <a:ext cx="1800000" cy="18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7EB07-4760-4E07-F026-10325B9CDA5E}"/>
              </a:ext>
            </a:extLst>
          </p:cNvPr>
          <p:cNvSpPr txBox="1"/>
          <p:nvPr/>
        </p:nvSpPr>
        <p:spPr>
          <a:xfrm>
            <a:off x="4215795" y="2690336"/>
            <a:ext cx="507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4400" b="1" dirty="0"/>
              <a:t>Any questions?</a:t>
            </a:r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3F08F-50F0-031D-A81A-7B30508A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00" y="1003300"/>
            <a:ext cx="4851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C934-DC6A-A4BB-CDAB-CE37B2EB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F48D05F-B508-7E2F-A477-217128867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856" y="127906"/>
            <a:ext cx="1800000" cy="1800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8915E-FA36-ADE8-0921-294B452DC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4235" cy="4351338"/>
          </a:xfrm>
        </p:spPr>
        <p:txBody>
          <a:bodyPr>
            <a:normAutofit/>
          </a:bodyPr>
          <a:lstStyle/>
          <a:p>
            <a:r>
              <a:rPr lang="en-GB" dirty="0"/>
              <a:t>Not enough information about the learning disability and autism sector</a:t>
            </a:r>
          </a:p>
          <a:p>
            <a:r>
              <a:rPr lang="en-GB" dirty="0"/>
              <a:t>People with a learning disability and autistic people are less visible and people don’t talk about them as much as they should</a:t>
            </a:r>
          </a:p>
          <a:p>
            <a:r>
              <a:rPr lang="en-GB" dirty="0"/>
              <a:t>Commissions research projects to improve understanding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86387-0327-C748-D8E8-F9C1D6D8B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056" y="2474894"/>
            <a:ext cx="3052800" cy="30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83DA-FD99-1F31-62B0-C7E5B300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0424" cy="1325563"/>
          </a:xfrm>
        </p:spPr>
        <p:txBody>
          <a:bodyPr/>
          <a:lstStyle/>
          <a:p>
            <a:r>
              <a:rPr lang="en-GB" dirty="0"/>
              <a:t>Where did the idea come from?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78B8808-41CB-3E1B-FDC9-50D6D72A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544" y="127906"/>
            <a:ext cx="180000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3F443-72F5-483A-341D-C05B25896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56" y="4222499"/>
            <a:ext cx="5240087" cy="1983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C5216-8648-B8E2-6ECB-86B898A3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79" y="1816014"/>
            <a:ext cx="2370897" cy="2347653"/>
          </a:xfrm>
          <a:prstGeom prst="rect">
            <a:avLst/>
          </a:prstGeom>
        </p:spPr>
      </p:pic>
      <p:pic>
        <p:nvPicPr>
          <p:cNvPr id="7" name="Picture 2" descr="Image result for community integrated care logo">
            <a:extLst>
              <a:ext uri="{FF2B5EF4-FFF2-40B4-BE49-F238E27FC236}">
                <a16:creationId xmlns:a16="http://schemas.microsoft.com/office/drawing/2014/main" id="{0940CA69-50D6-D491-8394-E7F435A99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 b="17845"/>
          <a:stretch/>
        </p:blipFill>
        <p:spPr bwMode="auto">
          <a:xfrm>
            <a:off x="2625310" y="1816013"/>
            <a:ext cx="3470689" cy="23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6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33A5-9E16-744C-94B5-713EFA9B3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1" y="1140522"/>
            <a:ext cx="8009466" cy="4156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Steering Group members </a:t>
            </a:r>
            <a:r>
              <a:rPr lang="en-US" sz="3600" b="1" dirty="0"/>
              <a:t>– All these people agree with us!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42BA36F-72DB-929C-C029-29507F58E7FA}"/>
              </a:ext>
            </a:extLst>
          </p:cNvPr>
          <p:cNvSpPr txBox="1">
            <a:spLocks noChangeArrowheads="1"/>
          </p:cNvSpPr>
          <p:nvPr/>
        </p:nvSpPr>
        <p:spPr>
          <a:xfrm>
            <a:off x="1456268" y="698712"/>
            <a:ext cx="8737358" cy="162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n-US" sz="12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22B69E0-81F7-CA16-8AC4-2AF35557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989" y="182353"/>
            <a:ext cx="1671276" cy="167127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8C0548-2D3B-74C8-63D0-595346C9581C}"/>
              </a:ext>
            </a:extLst>
          </p:cNvPr>
          <p:cNvCxnSpPr>
            <a:cxnSpLocks/>
          </p:cNvCxnSpPr>
          <p:nvPr/>
        </p:nvCxnSpPr>
        <p:spPr>
          <a:xfrm>
            <a:off x="1765309" y="1556132"/>
            <a:ext cx="68042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community integrated care logo">
            <a:extLst>
              <a:ext uri="{FF2B5EF4-FFF2-40B4-BE49-F238E27FC236}">
                <a16:creationId xmlns:a16="http://schemas.microsoft.com/office/drawing/2014/main" id="{4DBB649D-F811-392D-95B1-935B35801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 b="17845"/>
          <a:stretch/>
        </p:blipFill>
        <p:spPr bwMode="auto">
          <a:xfrm>
            <a:off x="1693978" y="2355760"/>
            <a:ext cx="1562100" cy="10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al life options logo">
            <a:extLst>
              <a:ext uri="{FF2B5EF4-FFF2-40B4-BE49-F238E27FC236}">
                <a16:creationId xmlns:a16="http://schemas.microsoft.com/office/drawing/2014/main" id="{9F4CBB36-9499-74D4-E44C-C9FF8F402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9" b="32095"/>
          <a:stretch/>
        </p:blipFill>
        <p:spPr bwMode="auto">
          <a:xfrm>
            <a:off x="3464567" y="2564649"/>
            <a:ext cx="1846669" cy="5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DPR - Windward Day ServicesWindward Day Services">
            <a:extLst>
              <a:ext uri="{FF2B5EF4-FFF2-40B4-BE49-F238E27FC236}">
                <a16:creationId xmlns:a16="http://schemas.microsoft.com/office/drawing/2014/main" id="{98DCB5E6-4CD9-FF52-70E1-A5CCCACF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9" y="3611779"/>
            <a:ext cx="1846669" cy="5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 this issue:">
            <a:extLst>
              <a:ext uri="{FF2B5EF4-FFF2-40B4-BE49-F238E27FC236}">
                <a16:creationId xmlns:a16="http://schemas.microsoft.com/office/drawing/2014/main" id="{C5EA3048-DAB0-18DA-6AB0-E7BF048A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31" y="2579174"/>
            <a:ext cx="2244241" cy="5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e Wilf Ward Family Trust - Home | Facebook">
            <a:extLst>
              <a:ext uri="{FF2B5EF4-FFF2-40B4-BE49-F238E27FC236}">
                <a16:creationId xmlns:a16="http://schemas.microsoft.com/office/drawing/2014/main" id="{2CE7B481-4758-70BD-9BAC-D9D85C5C5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0" b="27454"/>
          <a:stretch/>
        </p:blipFill>
        <p:spPr bwMode="auto">
          <a:xfrm>
            <a:off x="8116602" y="2329553"/>
            <a:ext cx="2244241" cy="10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ational Autistic Society">
            <a:extLst>
              <a:ext uri="{FF2B5EF4-FFF2-40B4-BE49-F238E27FC236}">
                <a16:creationId xmlns:a16="http://schemas.microsoft.com/office/drawing/2014/main" id="{22F14BFE-D796-6322-5B27-E9D0EB2E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22" y="3729625"/>
            <a:ext cx="1512590" cy="6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ifeways Community Care Ltd - LiveWell">
            <a:extLst>
              <a:ext uri="{FF2B5EF4-FFF2-40B4-BE49-F238E27FC236}">
                <a16:creationId xmlns:a16="http://schemas.microsoft.com/office/drawing/2014/main" id="{6D00A08B-0FD7-2D66-1965-B58A6F0E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32" y="3769080"/>
            <a:ext cx="1962114" cy="5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Linkage | My Family Our Needs | Special College | Disability Care">
            <a:extLst>
              <a:ext uri="{FF2B5EF4-FFF2-40B4-BE49-F238E27FC236}">
                <a16:creationId xmlns:a16="http://schemas.microsoft.com/office/drawing/2014/main" id="{E3BD1B1D-1F8D-BCB7-52B4-07371CF6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89" y="4671795"/>
            <a:ext cx="1678128" cy="5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presenting your views Archives - National Care Forum">
            <a:extLst>
              <a:ext uri="{FF2B5EF4-FFF2-40B4-BE49-F238E27FC236}">
                <a16:creationId xmlns:a16="http://schemas.microsoft.com/office/drawing/2014/main" id="{BD0DE9BA-8AE0-2BFA-3E5E-229A1348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68" y="4618901"/>
            <a:ext cx="1335968" cy="72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Learning Disability England: charity to be led by people with learning  disabilities | RCNi">
            <a:extLst>
              <a:ext uri="{FF2B5EF4-FFF2-40B4-BE49-F238E27FC236}">
                <a16:creationId xmlns:a16="http://schemas.microsoft.com/office/drawing/2014/main" id="{BFAEDED4-3AC3-1021-7F52-805A103F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39" y="4660103"/>
            <a:ext cx="1299123" cy="7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Digital Social Care - Run by social care providers for social care  providers.">
            <a:extLst>
              <a:ext uri="{FF2B5EF4-FFF2-40B4-BE49-F238E27FC236}">
                <a16:creationId xmlns:a16="http://schemas.microsoft.com/office/drawing/2014/main" id="{6F5A9727-BA53-1C26-36DB-80DE8313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07" y="4575135"/>
            <a:ext cx="2317519" cy="5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Marr Procurement | Integrity, Value, Delivered | Procurement Specialists">
            <a:extLst>
              <a:ext uri="{FF2B5EF4-FFF2-40B4-BE49-F238E27FC236}">
                <a16:creationId xmlns:a16="http://schemas.microsoft.com/office/drawing/2014/main" id="{83F4ABC6-7536-F7F5-2591-AC362FBF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86" y="5640866"/>
            <a:ext cx="1667892" cy="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VAT Services for the Healthcare Sector - VAT Solutions">
            <a:extLst>
              <a:ext uri="{FF2B5EF4-FFF2-40B4-BE49-F238E27FC236}">
                <a16:creationId xmlns:a16="http://schemas.microsoft.com/office/drawing/2014/main" id="{6BE507AE-77FC-6037-26C4-210107F5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78" y="5717479"/>
            <a:ext cx="2099172" cy="3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The platform for outstanding care management | Log my Care">
            <a:extLst>
              <a:ext uri="{FF2B5EF4-FFF2-40B4-BE49-F238E27FC236}">
                <a16:creationId xmlns:a16="http://schemas.microsoft.com/office/drawing/2014/main" id="{8C622F9D-4401-5A59-A396-36B37AF5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82" y="5667208"/>
            <a:ext cx="2127280" cy="3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Ridouts Logo - Strapline Incl - Care Management Matters">
            <a:extLst>
              <a:ext uri="{FF2B5EF4-FFF2-40B4-BE49-F238E27FC236}">
                <a16:creationId xmlns:a16="http://schemas.microsoft.com/office/drawing/2014/main" id="{3B775A1E-3907-9156-738C-A68E445D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25" y="5724752"/>
            <a:ext cx="1773382" cy="4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ecialist recruiters across the built environment - nGage">
            <a:extLst>
              <a:ext uri="{FF2B5EF4-FFF2-40B4-BE49-F238E27FC236}">
                <a16:creationId xmlns:a16="http://schemas.microsoft.com/office/drawing/2014/main" id="{8D70FD39-1A50-7C5A-9861-875D8DDE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62" y="3563329"/>
            <a:ext cx="1655915" cy="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4E3F68-2341-0B5D-7E12-6F564569749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Steering Group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8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33A5-9E16-744C-94B5-713EFA9B3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163" y="212152"/>
            <a:ext cx="6858000" cy="8175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The Launch – media release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45087-A20F-48AF-3B5B-6B72FF9B6883}"/>
              </a:ext>
            </a:extLst>
          </p:cNvPr>
          <p:cNvSpPr txBox="1"/>
          <p:nvPr/>
        </p:nvSpPr>
        <p:spPr>
          <a:xfrm>
            <a:off x="1794163" y="1214251"/>
            <a:ext cx="5950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444444"/>
                </a:solidFill>
                <a:latin typeface="Source Sans Pro" panose="020F0502020204030204" pitchFamily="34" charset="0"/>
              </a:rPr>
              <a:t>The only membership organisation specifically for learning disability and autism providers.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F50863D-2D39-B387-8352-C1BDA8A1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45118"/>
            <a:ext cx="9144000" cy="415346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4D87FE-C783-DF5A-2EA7-C5F660E24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265" y="18235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8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33A5-9E16-744C-94B5-713EFA9B3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163" y="171230"/>
            <a:ext cx="6858000" cy="872124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Sector Dashboard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45087-A20F-48AF-3B5B-6B72FF9B6883}"/>
              </a:ext>
            </a:extLst>
          </p:cNvPr>
          <p:cNvSpPr txBox="1"/>
          <p:nvPr/>
        </p:nvSpPr>
        <p:spPr>
          <a:xfrm>
            <a:off x="1794163" y="1218997"/>
            <a:ext cx="6615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An example of how ARC might present a future full sector dashboard – combining ARC data with other published sources:</a:t>
            </a:r>
            <a:endParaRPr lang="en-GB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1C6E1-3B10-C019-68CF-209EC27927B7}"/>
              </a:ext>
            </a:extLst>
          </p:cNvPr>
          <p:cNvCxnSpPr/>
          <p:nvPr/>
        </p:nvCxnSpPr>
        <p:spPr>
          <a:xfrm>
            <a:off x="1693978" y="956108"/>
            <a:ext cx="55210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720CA0-A91F-3FAB-ECF6-3077B20B6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736" y="2266762"/>
            <a:ext cx="2751859" cy="3669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D236F-F46E-0E80-238A-F236DCF5B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58" y="2232748"/>
            <a:ext cx="2751859" cy="36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D590-95DF-1570-4557-FEEAE03AE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980" y="2186084"/>
            <a:ext cx="2859701" cy="3812934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A5AD59B-E5B9-15EE-74B5-7F9AAC76B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265" y="18235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7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33A5-9E16-744C-94B5-713EFA9B3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163" y="171230"/>
            <a:ext cx="6858000" cy="87212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Research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45087-A20F-48AF-3B5B-6B72FF9B6883}"/>
              </a:ext>
            </a:extLst>
          </p:cNvPr>
          <p:cNvSpPr txBox="1"/>
          <p:nvPr/>
        </p:nvSpPr>
        <p:spPr>
          <a:xfrm>
            <a:off x="1794163" y="1043354"/>
            <a:ext cx="6615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How much Councils pay providers for learning disability and autism services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1C6E1-3B10-C019-68CF-209EC27927B7}"/>
              </a:ext>
            </a:extLst>
          </p:cNvPr>
          <p:cNvCxnSpPr/>
          <p:nvPr/>
        </p:nvCxnSpPr>
        <p:spPr>
          <a:xfrm>
            <a:off x="1693978" y="956108"/>
            <a:ext cx="55210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A5AD59B-E5B9-15EE-74B5-7F9AAC76B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265" y="182353"/>
            <a:ext cx="1800000" cy="18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3763BB-1BDA-1737-9012-D9E93D199C7D}"/>
              </a:ext>
            </a:extLst>
          </p:cNvPr>
          <p:cNvSpPr txBox="1"/>
          <p:nvPr/>
        </p:nvSpPr>
        <p:spPr>
          <a:xfrm>
            <a:off x="1587038" y="2210936"/>
            <a:ext cx="37800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94% of Councils don’t pay enough!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Providers are struggling to keep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We want the Government to make sure Councils pay enough so services are good and safe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2D2CB-89EE-8DA4-B662-5AB1E88FF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709" y="2283892"/>
            <a:ext cx="3618000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2AB0-E394-CF3A-8E62-AF547F97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Councils are not paying enough for services!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FE9B6-EBB3-1668-E4C8-DF53CA50C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8232" y="1825625"/>
            <a:ext cx="6515535" cy="4351338"/>
          </a:xfrm>
        </p:spPr>
      </p:pic>
    </p:spTree>
    <p:extLst>
      <p:ext uri="{BB962C8B-B14F-4D97-AF65-F5344CB8AC3E}">
        <p14:creationId xmlns:p14="http://schemas.microsoft.com/office/powerpoint/2010/main" val="180005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2AB0-E394-CF3A-8E62-AF547F97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Councils are not paying enough for services!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804D9E-ACE6-CEAD-7635-B98CC0BB8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024" y="1825625"/>
            <a:ext cx="10353952" cy="4351338"/>
          </a:xfrm>
        </p:spPr>
      </p:pic>
    </p:spTree>
    <p:extLst>
      <p:ext uri="{BB962C8B-B14F-4D97-AF65-F5344CB8AC3E}">
        <p14:creationId xmlns:p14="http://schemas.microsoft.com/office/powerpoint/2010/main" val="267327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2C0FDBB6CE74080906D4E87FFD3CB" ma:contentTypeVersion="16" ma:contentTypeDescription="Create a new document." ma:contentTypeScope="" ma:versionID="5ce9f086802a28d734b2ed50c994fb10">
  <xsd:schema xmlns:xsd="http://www.w3.org/2001/XMLSchema" xmlns:xs="http://www.w3.org/2001/XMLSchema" xmlns:p="http://schemas.microsoft.com/office/2006/metadata/properties" xmlns:ns2="c56f0124-96bd-4974-94a7-efbc5e74f883" xmlns:ns3="7f2f5a7d-760e-468e-94d3-a98147531287" targetNamespace="http://schemas.microsoft.com/office/2006/metadata/properties" ma:root="true" ma:fieldsID="08d22762973fef9a9f6b9be3070de066" ns2:_="" ns3:_="">
    <xsd:import namespace="c56f0124-96bd-4974-94a7-efbc5e74f883"/>
    <xsd:import namespace="7f2f5a7d-760e-468e-94d3-a9814753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0124-96bd-4974-94a7-efbc5e74f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73d92-a09e-435d-abcf-640fdd9ad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f5a7d-760e-468e-94d3-a9814753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b5665-ce4e-431b-8ea9-0301c79cd640}" ma:internalName="TaxCatchAll" ma:showField="CatchAllData" ma:web="7f2f5a7d-760e-468e-94d3-a98147531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f0124-96bd-4974-94a7-efbc5e74f883">
      <Terms xmlns="http://schemas.microsoft.com/office/infopath/2007/PartnerControls"/>
    </lcf76f155ced4ddcb4097134ff3c332f>
    <TaxCatchAll xmlns="7f2f5a7d-760e-468e-94d3-a98147531287" xsi:nil="true"/>
  </documentManagement>
</p:properties>
</file>

<file path=customXml/itemProps1.xml><?xml version="1.0" encoding="utf-8"?>
<ds:datastoreItem xmlns:ds="http://schemas.openxmlformats.org/officeDocument/2006/customXml" ds:itemID="{F2E7D0FF-7BEC-412A-962A-B19DFA1852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0124-96bd-4974-94a7-efbc5e74f883"/>
    <ds:schemaRef ds:uri="7f2f5a7d-760e-468e-94d3-a9814753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1D16F4-E0F8-4E4B-BEA2-690A28C42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3F8216-2FCF-49EA-859B-E61304E7A9C9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c56f0124-96bd-4974-94a7-efbc5e74f883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f2f5a7d-760e-468e-94d3-a981475312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200</Words>
  <Application>Microsoft Office PowerPoint</Application>
  <PresentationFormat>Widescreen</PresentationFormat>
  <Paragraphs>40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Office Theme</vt:lpstr>
      <vt:lpstr>PowerPoint Presentation</vt:lpstr>
      <vt:lpstr>What is it?</vt:lpstr>
      <vt:lpstr>Where did the idea come from?</vt:lpstr>
      <vt:lpstr>  Steering Group members – All these people agree with us!</vt:lpstr>
      <vt:lpstr>The Launch – media release</vt:lpstr>
      <vt:lpstr>Sector Dashboard</vt:lpstr>
      <vt:lpstr>1st Research Project</vt:lpstr>
      <vt:lpstr>Councils are not paying enough for services!</vt:lpstr>
      <vt:lpstr>Councils are not paying enough for services!</vt:lpstr>
      <vt:lpstr>How much should they pay?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clive.parry@arcuk.org.uk</dc:creator>
  <cp:lastModifiedBy>Samantha Clark</cp:lastModifiedBy>
  <cp:revision>33</cp:revision>
  <dcterms:created xsi:type="dcterms:W3CDTF">2022-08-01T15:01:07Z</dcterms:created>
  <dcterms:modified xsi:type="dcterms:W3CDTF">2023-03-15T11:45:49Z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0x01010046A2C0FDBB6CE74080906D4E87FFD3CB</vt:lpwstr>
  </property>
  <property fmtid="{D5CDD505-2E9C-101B-9397-08002B2CF9AE}" pid="3" name="MediaServiceImageTags">
    <vt:lpwstr/>
  </property>
</Properties>
</file>