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56" r:id="rId2"/>
    <p:sldId id="349" r:id="rId3"/>
    <p:sldId id="350" r:id="rId4"/>
    <p:sldId id="351" r:id="rId5"/>
    <p:sldId id="352" r:id="rId6"/>
    <p:sldId id="290" r:id="rId7"/>
    <p:sldId id="354" r:id="rId8"/>
    <p:sldId id="296" r:id="rId9"/>
    <p:sldId id="257" r:id="rId10"/>
    <p:sldId id="305" r:id="rId11"/>
    <p:sldId id="258" r:id="rId12"/>
    <p:sldId id="261" r:id="rId13"/>
    <p:sldId id="260" r:id="rId14"/>
    <p:sldId id="263" r:id="rId15"/>
    <p:sldId id="262" r:id="rId16"/>
    <p:sldId id="264" r:id="rId17"/>
    <p:sldId id="265" r:id="rId18"/>
    <p:sldId id="266" r:id="rId19"/>
    <p:sldId id="267" r:id="rId20"/>
    <p:sldId id="268" r:id="rId21"/>
    <p:sldId id="269" r:id="rId22"/>
    <p:sldId id="270" r:id="rId23"/>
    <p:sldId id="271" r:id="rId24"/>
    <p:sldId id="273" r:id="rId25"/>
    <p:sldId id="274" r:id="rId26"/>
    <p:sldId id="275" r:id="rId27"/>
    <p:sldId id="300" r:id="rId28"/>
    <p:sldId id="276" r:id="rId29"/>
    <p:sldId id="277" r:id="rId30"/>
    <p:sldId id="278" r:id="rId31"/>
    <p:sldId id="279" r:id="rId32"/>
    <p:sldId id="280" r:id="rId33"/>
    <p:sldId id="281" r:id="rId34"/>
    <p:sldId id="282" r:id="rId35"/>
    <p:sldId id="283" r:id="rId36"/>
    <p:sldId id="343" r:id="rId37"/>
    <p:sldId id="284" r:id="rId38"/>
    <p:sldId id="285" r:id="rId39"/>
    <p:sldId id="286" r:id="rId40"/>
    <p:sldId id="287" r:id="rId41"/>
    <p:sldId id="288" r:id="rId42"/>
    <p:sldId id="302" r:id="rId43"/>
    <p:sldId id="303" r:id="rId44"/>
    <p:sldId id="304" r:id="rId45"/>
    <p:sldId id="299" r:id="rId46"/>
    <p:sldId id="297" r:id="rId47"/>
    <p:sldId id="353" r:id="rId48"/>
    <p:sldId id="317" r:id="rId49"/>
  </p:sldIdLst>
  <p:sldSz cx="9144000" cy="6858000" type="screen4x3"/>
  <p:notesSz cx="6889750" cy="10021888"/>
  <p:custShowLst>
    <p:custShow name="Custom Show 1" id="0">
      <p:sldLst>
        <p:sld r:id="rId12"/>
        <p:sld r:id="rId14"/>
        <p:sld r:id="rId13"/>
        <p:sld r:id="rId16"/>
        <p:sld r:id="rId15"/>
        <p:sld r:id="rId17"/>
        <p:sld r:id="rId18"/>
        <p:sld r:id="rId19"/>
        <p:sld r:id="rId20"/>
        <p:sld r:id="rId21"/>
        <p:sld r:id="rId22"/>
        <p:sld r:id="rId23"/>
        <p:sld r:id="rId24"/>
        <p:sld r:id="rId25"/>
        <p:sld r:id="rId26"/>
        <p:sld r:id="rId27"/>
        <p:sld r:id="rId29"/>
        <p:sld r:id="rId30"/>
        <p:sld r:id="rId31"/>
        <p:sld r:id="rId32"/>
        <p:sld r:id="rId33"/>
        <p:sld r:id="rId34"/>
        <p:sld r:id="rId35"/>
        <p:sld r:id="rId36"/>
        <p:sld r:id="rId38"/>
        <p:sld r:id="rId39"/>
        <p:sld r:id="rId40"/>
        <p:sld r:id="rId41"/>
        <p:sld r:id="rId42"/>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36FF1D-FCA0-4EAC-B2EB-F1D43B9664BD}">
          <p14:sldIdLst>
            <p14:sldId id="256"/>
            <p14:sldId id="349"/>
            <p14:sldId id="350"/>
            <p14:sldId id="351"/>
            <p14:sldId id="352"/>
            <p14:sldId id="290"/>
            <p14:sldId id="354"/>
            <p14:sldId id="296"/>
            <p14:sldId id="257"/>
            <p14:sldId id="305"/>
            <p14:sldId id="258"/>
            <p14:sldId id="261"/>
            <p14:sldId id="260"/>
            <p14:sldId id="263"/>
            <p14:sldId id="262"/>
            <p14:sldId id="264"/>
            <p14:sldId id="265"/>
            <p14:sldId id="266"/>
            <p14:sldId id="267"/>
            <p14:sldId id="268"/>
            <p14:sldId id="269"/>
            <p14:sldId id="270"/>
            <p14:sldId id="271"/>
            <p14:sldId id="273"/>
            <p14:sldId id="274"/>
            <p14:sldId id="275"/>
            <p14:sldId id="300"/>
            <p14:sldId id="276"/>
            <p14:sldId id="277"/>
            <p14:sldId id="278"/>
            <p14:sldId id="279"/>
            <p14:sldId id="280"/>
            <p14:sldId id="281"/>
            <p14:sldId id="282"/>
            <p14:sldId id="283"/>
            <p14:sldId id="343"/>
            <p14:sldId id="284"/>
            <p14:sldId id="285"/>
            <p14:sldId id="286"/>
            <p14:sldId id="287"/>
            <p14:sldId id="288"/>
            <p14:sldId id="302"/>
            <p14:sldId id="303"/>
            <p14:sldId id="304"/>
            <p14:sldId id="299"/>
            <p14:sldId id="297"/>
          </p14:sldIdLst>
        </p14:section>
        <p14:section name="Untitled Section" id="{A183525C-9271-49D0-AB4F-A33A1FD1B757}">
          <p14:sldIdLst>
            <p14:sldId id="353"/>
            <p14:sldId id="31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Peacock" initials="KP" lastIdx="2" clrIdx="0"/>
  <p:cmAuthor id="2" name="Victoria Donnelly" initials="V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4EC2"/>
    <a:srgbClr val="B482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63" d="100"/>
          <a:sy n="63" d="100"/>
        </p:scale>
        <p:origin x="1412" y="56"/>
      </p:cViewPr>
      <p:guideLst>
        <p:guide orient="horz" pos="2160"/>
        <p:guide pos="2880"/>
      </p:guideLst>
    </p:cSldViewPr>
  </p:slideViewPr>
  <p:notesTextViewPr>
    <p:cViewPr>
      <p:scale>
        <a:sx n="1" d="1"/>
        <a:sy n="1" d="1"/>
      </p:scale>
      <p:origin x="0" y="0"/>
    </p:cViewPr>
  </p:notesTextViewPr>
  <p:notesViewPr>
    <p:cSldViewPr snapToGrid="0">
      <p:cViewPr varScale="1">
        <p:scale>
          <a:sx n="48" d="100"/>
          <a:sy n="48" d="100"/>
        </p:scale>
        <p:origin x="2748"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4265" tIns="47133" rIns="94265" bIns="47133" rtlCol="0"/>
          <a:lstStyle>
            <a:lvl1pPr algn="l">
              <a:defRPr sz="12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4265" tIns="47133" rIns="94265" bIns="47133" rtlCol="0"/>
          <a:lstStyle>
            <a:lvl1pPr algn="r">
              <a:defRPr sz="1200"/>
            </a:lvl1pPr>
          </a:lstStyle>
          <a:p>
            <a:fld id="{EC977303-7EB6-4EAA-9B09-D72C4702DF81}" type="datetimeFigureOut">
              <a:rPr lang="en-GB" smtClean="0"/>
              <a:t>17/03/2023</a:t>
            </a:fld>
            <a:endParaRPr lang="en-GB"/>
          </a:p>
        </p:txBody>
      </p:sp>
      <p:sp>
        <p:nvSpPr>
          <p:cNvPr id="4" name="Footer Placeholder 3"/>
          <p:cNvSpPr>
            <a:spLocks noGrp="1"/>
          </p:cNvSpPr>
          <p:nvPr>
            <p:ph type="ftr" sz="quarter" idx="2"/>
          </p:nvPr>
        </p:nvSpPr>
        <p:spPr>
          <a:xfrm>
            <a:off x="0" y="9519056"/>
            <a:ext cx="2985558" cy="502834"/>
          </a:xfrm>
          <a:prstGeom prst="rect">
            <a:avLst/>
          </a:prstGeom>
        </p:spPr>
        <p:txBody>
          <a:bodyPr vert="horz" lIns="94265" tIns="47133" rIns="94265" bIns="47133" rtlCol="0" anchor="b"/>
          <a:lstStyle>
            <a:lvl1pPr algn="l">
              <a:defRPr sz="1200"/>
            </a:lvl1pPr>
          </a:lstStyle>
          <a:p>
            <a:endParaRPr lang="en-GB"/>
          </a:p>
        </p:txBody>
      </p:sp>
      <p:sp>
        <p:nvSpPr>
          <p:cNvPr id="5" name="Slide Number Placeholder 4"/>
          <p:cNvSpPr>
            <a:spLocks noGrp="1"/>
          </p:cNvSpPr>
          <p:nvPr>
            <p:ph type="sldNum" sz="quarter" idx="3"/>
          </p:nvPr>
        </p:nvSpPr>
        <p:spPr>
          <a:xfrm>
            <a:off x="3902597" y="9519056"/>
            <a:ext cx="2985558" cy="502834"/>
          </a:xfrm>
          <a:prstGeom prst="rect">
            <a:avLst/>
          </a:prstGeom>
        </p:spPr>
        <p:txBody>
          <a:bodyPr vert="horz" lIns="94265" tIns="47133" rIns="94265" bIns="47133" rtlCol="0" anchor="b"/>
          <a:lstStyle>
            <a:lvl1pPr algn="r">
              <a:defRPr sz="1200"/>
            </a:lvl1pPr>
          </a:lstStyle>
          <a:p>
            <a:fld id="{96F2BFED-E134-42A6-A0CC-4D41EF451242}" type="slidenum">
              <a:rPr lang="en-GB" smtClean="0"/>
              <a:t>‹#›</a:t>
            </a:fld>
            <a:endParaRPr lang="en-GB"/>
          </a:p>
        </p:txBody>
      </p:sp>
    </p:spTree>
    <p:extLst>
      <p:ext uri="{BB962C8B-B14F-4D97-AF65-F5344CB8AC3E}">
        <p14:creationId xmlns:p14="http://schemas.microsoft.com/office/powerpoint/2010/main" val="4189518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4265" tIns="47133" rIns="94265" bIns="47133" rtlCol="0"/>
          <a:lstStyle>
            <a:lvl1pPr algn="l">
              <a:defRPr sz="12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4265" tIns="47133" rIns="94265" bIns="47133" rtlCol="0"/>
          <a:lstStyle>
            <a:lvl1pPr algn="r">
              <a:defRPr sz="1200"/>
            </a:lvl1pPr>
          </a:lstStyle>
          <a:p>
            <a:fld id="{4B5DBBF0-0057-4ECA-AE15-5E7E5BF87BBC}" type="datetimeFigureOut">
              <a:rPr lang="en-GB" smtClean="0"/>
              <a:t>17/03/2023</a:t>
            </a:fld>
            <a:endParaRPr lang="en-GB"/>
          </a:p>
        </p:txBody>
      </p:sp>
      <p:sp>
        <p:nvSpPr>
          <p:cNvPr id="4" name="Slide Image Placeholder 3"/>
          <p:cNvSpPr>
            <a:spLocks noGrp="1" noRot="1" noChangeAspect="1"/>
          </p:cNvSpPr>
          <p:nvPr>
            <p:ph type="sldImg" idx="2"/>
          </p:nvPr>
        </p:nvSpPr>
        <p:spPr>
          <a:xfrm>
            <a:off x="1190625" y="1254125"/>
            <a:ext cx="4508500" cy="3381375"/>
          </a:xfrm>
          <a:prstGeom prst="rect">
            <a:avLst/>
          </a:prstGeom>
          <a:noFill/>
          <a:ln w="12700">
            <a:solidFill>
              <a:prstClr val="black"/>
            </a:solidFill>
          </a:ln>
        </p:spPr>
        <p:txBody>
          <a:bodyPr vert="horz" lIns="94265" tIns="47133" rIns="94265" bIns="47133" rtlCol="0" anchor="ctr"/>
          <a:lstStyle/>
          <a:p>
            <a:endParaRPr lang="en-GB"/>
          </a:p>
        </p:txBody>
      </p:sp>
      <p:sp>
        <p:nvSpPr>
          <p:cNvPr id="5" name="Notes Placeholder 4"/>
          <p:cNvSpPr>
            <a:spLocks noGrp="1"/>
          </p:cNvSpPr>
          <p:nvPr>
            <p:ph type="body" sz="quarter" idx="3"/>
          </p:nvPr>
        </p:nvSpPr>
        <p:spPr>
          <a:xfrm>
            <a:off x="688975" y="4823033"/>
            <a:ext cx="5511800" cy="3946119"/>
          </a:xfrm>
          <a:prstGeom prst="rect">
            <a:avLst/>
          </a:prstGeom>
        </p:spPr>
        <p:txBody>
          <a:bodyPr vert="horz" lIns="94265" tIns="47133" rIns="94265" bIns="471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6"/>
            <a:ext cx="2985558" cy="502834"/>
          </a:xfrm>
          <a:prstGeom prst="rect">
            <a:avLst/>
          </a:prstGeom>
        </p:spPr>
        <p:txBody>
          <a:bodyPr vert="horz" lIns="94265" tIns="47133" rIns="94265" bIns="47133" rtlCol="0" anchor="b"/>
          <a:lstStyle>
            <a:lvl1pPr algn="l">
              <a:defRPr sz="1200"/>
            </a:lvl1pPr>
          </a:lstStyle>
          <a:p>
            <a:endParaRPr lang="en-GB"/>
          </a:p>
        </p:txBody>
      </p:sp>
      <p:sp>
        <p:nvSpPr>
          <p:cNvPr id="7" name="Slide Number Placeholder 6"/>
          <p:cNvSpPr>
            <a:spLocks noGrp="1"/>
          </p:cNvSpPr>
          <p:nvPr>
            <p:ph type="sldNum" sz="quarter" idx="5"/>
          </p:nvPr>
        </p:nvSpPr>
        <p:spPr>
          <a:xfrm>
            <a:off x="3902597" y="9519056"/>
            <a:ext cx="2985558" cy="502834"/>
          </a:xfrm>
          <a:prstGeom prst="rect">
            <a:avLst/>
          </a:prstGeom>
        </p:spPr>
        <p:txBody>
          <a:bodyPr vert="horz" lIns="94265" tIns="47133" rIns="94265" bIns="47133" rtlCol="0" anchor="b"/>
          <a:lstStyle>
            <a:lvl1pPr algn="r">
              <a:defRPr sz="1200"/>
            </a:lvl1pPr>
          </a:lstStyle>
          <a:p>
            <a:fld id="{9DDC221D-DCE3-4220-A3A6-6AEA2A3CE4AD}" type="slidenum">
              <a:rPr lang="en-GB" smtClean="0"/>
              <a:t>‹#›</a:t>
            </a:fld>
            <a:endParaRPr lang="en-GB"/>
          </a:p>
        </p:txBody>
      </p:sp>
    </p:spTree>
    <p:extLst>
      <p:ext uri="{BB962C8B-B14F-4D97-AF65-F5344CB8AC3E}">
        <p14:creationId xmlns:p14="http://schemas.microsoft.com/office/powerpoint/2010/main" val="206791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43089A-E9C2-4706-AF85-363C42CAB40E}"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173119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3089A-E9C2-4706-AF85-363C42CAB40E}"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196084562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3089A-E9C2-4706-AF85-363C42CAB40E}"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203793040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43089A-E9C2-4706-AF85-363C42CAB40E}"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B73152-7D8F-4125-A0AE-BAD50117B7A6}" type="slidenum">
              <a:rPr lang="en-GB" smtClean="0"/>
              <a:t>‹#›</a:t>
            </a:fld>
            <a:endParaRPr lang="en-GB" dirty="0"/>
          </a:p>
        </p:txBody>
      </p:sp>
    </p:spTree>
    <p:extLst>
      <p:ext uri="{BB962C8B-B14F-4D97-AF65-F5344CB8AC3E}">
        <p14:creationId xmlns:p14="http://schemas.microsoft.com/office/powerpoint/2010/main" val="13679255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3089A-E9C2-4706-AF85-363C42CAB40E}"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B73152-7D8F-4125-A0AE-BAD50117B7A6}" type="slidenum">
              <a:rPr lang="en-GB" smtClean="0"/>
              <a:t>‹#›</a:t>
            </a:fld>
            <a:endParaRPr lang="en-GB" dirty="0"/>
          </a:p>
        </p:txBody>
      </p:sp>
    </p:spTree>
    <p:extLst>
      <p:ext uri="{BB962C8B-B14F-4D97-AF65-F5344CB8AC3E}">
        <p14:creationId xmlns:p14="http://schemas.microsoft.com/office/powerpoint/2010/main" val="200106887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43089A-E9C2-4706-AF85-363C42CAB40E}"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280576889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43089A-E9C2-4706-AF85-363C42CAB40E}" type="datetimeFigureOut">
              <a:rPr lang="en-GB" smtClean="0"/>
              <a:t>17/03/2023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214039742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43089A-E9C2-4706-AF85-363C42CAB40E}" type="datetimeFigureOut">
              <a:rPr lang="en-GB" smtClean="0"/>
              <a:t>17/03/2023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153591818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43089A-E9C2-4706-AF85-363C42CAB40E}" type="datetimeFigureOut">
              <a:rPr lang="en-GB" smtClean="0"/>
              <a:t>17/03/2023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400647925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3089A-E9C2-4706-AF85-363C42CAB40E}" type="datetimeFigureOut">
              <a:rPr lang="en-GB" smtClean="0"/>
              <a:t>17/03/2023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424060662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43089A-E9C2-4706-AF85-363C42CAB40E}" type="datetimeFigureOut">
              <a:rPr lang="en-GB" smtClean="0"/>
              <a:t>17/03/2023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375774146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43089A-E9C2-4706-AF85-363C42CAB40E}" type="datetimeFigureOut">
              <a:rPr lang="en-GB" smtClean="0"/>
              <a:t>17/03/2023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B73152-7D8F-4125-A0AE-BAD50117B7A6}" type="slidenum">
              <a:rPr lang="en-GB" smtClean="0"/>
              <a:t>‹#›</a:t>
            </a:fld>
            <a:endParaRPr lang="en-GB"/>
          </a:p>
        </p:txBody>
      </p:sp>
    </p:spTree>
    <p:extLst>
      <p:ext uri="{BB962C8B-B14F-4D97-AF65-F5344CB8AC3E}">
        <p14:creationId xmlns:p14="http://schemas.microsoft.com/office/powerpoint/2010/main" val="283316657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43089A-E9C2-4706-AF85-363C42CAB40E}" type="datetimeFigureOut">
              <a:rPr lang="en-GB" smtClean="0"/>
              <a:t>17/03/2023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73152-7D8F-4125-A0AE-BAD50117B7A6}" type="slidenum">
              <a:rPr lang="en-GB" smtClean="0"/>
              <a:t>‹#›</a:t>
            </a:fld>
            <a:endParaRPr lang="en-GB" dirty="0"/>
          </a:p>
        </p:txBody>
      </p:sp>
      <p:pic>
        <p:nvPicPr>
          <p:cNvPr id="7" name="Picture 6">
            <a:extLst>
              <a:ext uri="{FF2B5EF4-FFF2-40B4-BE49-F238E27FC236}">
                <a16:creationId xmlns:a16="http://schemas.microsoft.com/office/drawing/2014/main" id="{B233AD15-A2B9-443C-B0A6-55EA3255693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045223" y="5471887"/>
            <a:ext cx="940255" cy="1249589"/>
          </a:xfrm>
          <a:prstGeom prst="rect">
            <a:avLst/>
          </a:prstGeom>
        </p:spPr>
      </p:pic>
    </p:spTree>
    <p:extLst>
      <p:ext uri="{BB962C8B-B14F-4D97-AF65-F5344CB8AC3E}">
        <p14:creationId xmlns:p14="http://schemas.microsoft.com/office/powerpoint/2010/main" val="326700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0" r:id="rId12"/>
  </p:sldLayoutIdLst>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0.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17.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22.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microsoft.com/office/2007/relationships/hdphoto" Target="../media/hdphoto23.wdp"/></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9.png"/><Relationship Id="rId1" Type="http://schemas.openxmlformats.org/officeDocument/2006/relationships/slideLayout" Target="../slideLayouts/slideLayout7.xml"/><Relationship Id="rId5" Type="http://schemas.microsoft.com/office/2007/relationships/hdphoto" Target="../media/hdphoto27.wdp"/><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cid:60E4AA02-FC09-4A2B-93C6-03CF7B800C59"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980EC-A2E4-45F2-A0DE-633440C0EA35}"/>
              </a:ext>
            </a:extLst>
          </p:cNvPr>
          <p:cNvSpPr>
            <a:spLocks noGrp="1"/>
          </p:cNvSpPr>
          <p:nvPr>
            <p:ph type="ctrTitle"/>
          </p:nvPr>
        </p:nvSpPr>
        <p:spPr>
          <a:xfrm>
            <a:off x="605355" y="139677"/>
            <a:ext cx="7772400" cy="2387600"/>
          </a:xfrm>
        </p:spPr>
        <p:txBody>
          <a:bodyPr>
            <a:noAutofit/>
          </a:bodyPr>
          <a:lstStyle/>
          <a:p>
            <a:pPr>
              <a:lnSpc>
                <a:spcPct val="150000"/>
              </a:lnSpc>
            </a:pPr>
            <a:r>
              <a:rPr lang="en-GB" sz="4400" dirty="0">
                <a:latin typeface="Century Gothic" panose="020B0502020202020204" pitchFamily="34" charset="0"/>
              </a:rPr>
              <a:t>Building Community </a:t>
            </a:r>
            <a:br>
              <a:rPr lang="en-GB" sz="4400" dirty="0">
                <a:latin typeface="Century Gothic" panose="020B0502020202020204" pitchFamily="34" charset="0"/>
              </a:rPr>
            </a:br>
            <a:r>
              <a:rPr lang="en-GB" sz="4400" dirty="0">
                <a:latin typeface="Century Gothic" panose="020B0502020202020204" pitchFamily="34" charset="0"/>
              </a:rPr>
              <a:t>for Inclusion</a:t>
            </a:r>
          </a:p>
        </p:txBody>
      </p:sp>
      <p:sp>
        <p:nvSpPr>
          <p:cNvPr id="3" name="Subtitle 2">
            <a:extLst>
              <a:ext uri="{FF2B5EF4-FFF2-40B4-BE49-F238E27FC236}">
                <a16:creationId xmlns:a16="http://schemas.microsoft.com/office/drawing/2014/main" id="{B8387D28-52DD-474D-86C9-FB64DA0417BF}"/>
              </a:ext>
            </a:extLst>
          </p:cNvPr>
          <p:cNvSpPr>
            <a:spLocks noGrp="1"/>
          </p:cNvSpPr>
          <p:nvPr>
            <p:ph type="subTitle" idx="1"/>
          </p:nvPr>
        </p:nvSpPr>
        <p:spPr>
          <a:xfrm>
            <a:off x="-857685" y="6142712"/>
            <a:ext cx="6858000" cy="982011"/>
          </a:xfrm>
        </p:spPr>
        <p:txBody>
          <a:bodyPr>
            <a:normAutofit/>
          </a:bodyPr>
          <a:lstStyle/>
          <a:p>
            <a:r>
              <a:rPr lang="en-GB" dirty="0">
                <a:latin typeface="Century Gothic" panose="020B0502020202020204" pitchFamily="34" charset="0"/>
              </a:rPr>
              <a:t>Exclusively Inclusive </a:t>
            </a:r>
          </a:p>
        </p:txBody>
      </p:sp>
      <p:pic>
        <p:nvPicPr>
          <p:cNvPr id="6" name="Picture 5" descr="Graphical user interface, application&#10;&#10;Description automatically generated">
            <a:extLst>
              <a:ext uri="{FF2B5EF4-FFF2-40B4-BE49-F238E27FC236}">
                <a16:creationId xmlns:a16="http://schemas.microsoft.com/office/drawing/2014/main" id="{FDF5766F-7A70-4413-6A3E-F437084B30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849" y="2391008"/>
            <a:ext cx="8317412" cy="3261359"/>
          </a:xfrm>
          <a:prstGeom prst="rect">
            <a:avLst/>
          </a:prstGeom>
        </p:spPr>
      </p:pic>
      <p:pic>
        <p:nvPicPr>
          <p:cNvPr id="7" name="Picture 6">
            <a:extLst>
              <a:ext uri="{FF2B5EF4-FFF2-40B4-BE49-F238E27FC236}">
                <a16:creationId xmlns:a16="http://schemas.microsoft.com/office/drawing/2014/main" id="{E8750BAA-3291-AAC7-6488-045F953CB9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49" y="6058767"/>
            <a:ext cx="659556" cy="659556"/>
          </a:xfrm>
          <a:prstGeom prst="rect">
            <a:avLst/>
          </a:prstGeom>
        </p:spPr>
      </p:pic>
    </p:spTree>
    <p:extLst>
      <p:ext uri="{BB962C8B-B14F-4D97-AF65-F5344CB8AC3E}">
        <p14:creationId xmlns:p14="http://schemas.microsoft.com/office/powerpoint/2010/main" val="3678871528"/>
      </p:ext>
    </p:extLst>
  </p:cSld>
  <p:clrMapOvr>
    <a:masterClrMapping/>
  </p:clrMapOvr>
  <mc:AlternateContent xmlns:mc="http://schemas.openxmlformats.org/markup-compatibility/2006" xmlns:p14="http://schemas.microsoft.com/office/powerpoint/2010/main">
    <mc:Choice Requires="p14">
      <p:transition spd="slow" p14:dur="2000" advTm="604000"/>
    </mc:Choice>
    <mc:Fallback xmlns="">
      <p:transition spd="slow" advTm="60400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6BBB4-AB93-4DB4-AD60-4B5EAEEF3B4D}"/>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a:ext>
            </a:extLst>
          </a:blip>
          <a:stretch>
            <a:fillRect/>
          </a:stretch>
        </p:blipFill>
        <p:spPr>
          <a:xfrm>
            <a:off x="985114" y="1084300"/>
            <a:ext cx="3059851" cy="4079802"/>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F2471A5A-1CA6-4402-B58B-08557002AD7F}"/>
              </a:ext>
            </a:extLst>
          </p:cNvPr>
          <p:cNvSpPr txBox="1"/>
          <p:nvPr/>
        </p:nvSpPr>
        <p:spPr>
          <a:xfrm>
            <a:off x="985114" y="5639480"/>
            <a:ext cx="7355840" cy="646331"/>
          </a:xfrm>
          <a:prstGeom prst="rect">
            <a:avLst/>
          </a:prstGeom>
          <a:noFill/>
        </p:spPr>
        <p:txBody>
          <a:bodyPr wrap="square" rtlCol="0">
            <a:spAutoFit/>
          </a:bodyPr>
          <a:lstStyle/>
          <a:p>
            <a:pPr algn="ctr"/>
            <a:r>
              <a:rPr lang="en-GB" sz="3600" dirty="0">
                <a:latin typeface="Century Gothic" panose="020B0502020202020204" pitchFamily="34" charset="0"/>
                <a:cs typeface="MV Boli" panose="02000500030200090000" pitchFamily="2" charset="0"/>
              </a:rPr>
              <a:t>Take care of our environment</a:t>
            </a:r>
          </a:p>
        </p:txBody>
      </p:sp>
      <p:pic>
        <p:nvPicPr>
          <p:cNvPr id="6" name="Picture 5" descr="A person holding a fish&#10;&#10;Description automatically generated with medium confidence">
            <a:extLst>
              <a:ext uri="{FF2B5EF4-FFF2-40B4-BE49-F238E27FC236}">
                <a16:creationId xmlns:a16="http://schemas.microsoft.com/office/drawing/2014/main" id="{63FD96DB-C829-7E32-0251-A38F0F10C69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tretch>
            <a:fillRect/>
          </a:stretch>
        </p:blipFill>
        <p:spPr>
          <a:xfrm>
            <a:off x="4997436" y="1075550"/>
            <a:ext cx="3072976" cy="4097301"/>
          </a:xfrm>
          <a:prstGeom prst="rect">
            <a:avLst/>
          </a:prstGeom>
          <a:ln w="76200">
            <a:solidFill>
              <a:schemeClr val="tx1"/>
            </a:solidFill>
          </a:ln>
        </p:spPr>
      </p:pic>
    </p:spTree>
    <p:extLst>
      <p:ext uri="{BB962C8B-B14F-4D97-AF65-F5344CB8AC3E}">
        <p14:creationId xmlns:p14="http://schemas.microsoft.com/office/powerpoint/2010/main" val="301087937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tretch>
            <a:fillRect/>
          </a:stretch>
        </p:blipFill>
        <p:spPr>
          <a:xfrm>
            <a:off x="2155064" y="550928"/>
            <a:ext cx="4833871" cy="4833871"/>
          </a:xfrm>
          <a:prstGeom prst="rect">
            <a:avLst/>
          </a:prstGeom>
          <a:ln>
            <a:noFill/>
          </a:ln>
          <a:effectLst>
            <a:softEdge rad="112500"/>
          </a:effectLst>
        </p:spPr>
      </p:pic>
      <p:sp>
        <p:nvSpPr>
          <p:cNvPr id="5" name="TextBox 4">
            <a:extLst>
              <a:ext uri="{FF2B5EF4-FFF2-40B4-BE49-F238E27FC236}">
                <a16:creationId xmlns:a16="http://schemas.microsoft.com/office/drawing/2014/main" id="{875FA94F-D1BB-4692-B336-21A0AFBA6C13}"/>
              </a:ext>
            </a:extLst>
          </p:cNvPr>
          <p:cNvSpPr txBox="1"/>
          <p:nvPr/>
        </p:nvSpPr>
        <p:spPr>
          <a:xfrm>
            <a:off x="1371600" y="5569754"/>
            <a:ext cx="6624320" cy="737318"/>
          </a:xfrm>
          <a:prstGeom prst="rect">
            <a:avLst/>
          </a:prstGeom>
          <a:noFill/>
        </p:spPr>
        <p:txBody>
          <a:bodyPr wrap="square">
            <a:spAutoFit/>
          </a:bodyPr>
          <a:lstStyle/>
          <a:p>
            <a:pPr algn="ctr">
              <a:lnSpc>
                <a:spcPct val="150000"/>
              </a:lnSpc>
            </a:pPr>
            <a:r>
              <a:rPr lang="en-GB" sz="3200" dirty="0">
                <a:latin typeface="Century Gothic" panose="020B0502020202020204" pitchFamily="34" charset="0"/>
                <a:cs typeface="MV Boli" panose="02000500030200090000" pitchFamily="2" charset="0"/>
              </a:rPr>
              <a:t>Be there and show we care </a:t>
            </a:r>
          </a:p>
        </p:txBody>
      </p:sp>
    </p:spTree>
    <p:extLst>
      <p:ext uri="{BB962C8B-B14F-4D97-AF65-F5344CB8AC3E}">
        <p14:creationId xmlns:p14="http://schemas.microsoft.com/office/powerpoint/2010/main" val="296278344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167868" y="6038209"/>
            <a:ext cx="7209922" cy="530915"/>
          </a:xfrm>
          <a:prstGeom prst="rect">
            <a:avLst/>
          </a:prstGeom>
          <a:noFill/>
        </p:spPr>
        <p:txBody>
          <a:bodyPr wrap="square" rtlCol="0">
            <a:spAutoFit/>
          </a:bodyPr>
          <a:lstStyle/>
          <a:p>
            <a:pPr algn="ctr"/>
            <a:r>
              <a:rPr lang="en-GB" sz="2850" dirty="0">
                <a:latin typeface="Century Gothic" panose="020B0502020202020204" pitchFamily="34" charset="0"/>
                <a:cs typeface="MV Boli" panose="02000500030200090000" pitchFamily="2" charset="0"/>
              </a:rPr>
              <a:t>Invite people to share their skills with us!</a:t>
            </a:r>
          </a:p>
        </p:txBody>
      </p:sp>
      <p:pic>
        <p:nvPicPr>
          <p:cNvPr id="7" name="Picture 6">
            <a:extLst>
              <a:ext uri="{FF2B5EF4-FFF2-40B4-BE49-F238E27FC236}">
                <a16:creationId xmlns:a16="http://schemas.microsoft.com/office/drawing/2014/main" id="{0AA9B63C-44AF-4B64-8A19-63745711755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tretch>
            <a:fillRect/>
          </a:stretch>
        </p:blipFill>
        <p:spPr>
          <a:xfrm>
            <a:off x="2507149" y="481916"/>
            <a:ext cx="4129702" cy="53655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0261898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35503" y="5842158"/>
            <a:ext cx="7872993" cy="669414"/>
          </a:xfrm>
          <a:prstGeom prst="rect">
            <a:avLst/>
          </a:prstGeom>
          <a:noFill/>
        </p:spPr>
        <p:txBody>
          <a:bodyPr wrap="square" rtlCol="0">
            <a:spAutoFit/>
          </a:bodyPr>
          <a:lstStyle/>
          <a:p>
            <a:pPr algn="ctr"/>
            <a:r>
              <a:rPr lang="en-GB" sz="3750" dirty="0">
                <a:latin typeface="+mj-lt"/>
                <a:cs typeface="MV Boli" panose="02000500030200090000" pitchFamily="2" charset="0"/>
              </a:rPr>
              <a:t>Work together and support each other</a:t>
            </a:r>
          </a:p>
        </p:txBody>
      </p:sp>
      <p:pic>
        <p:nvPicPr>
          <p:cNvPr id="6" name="Picture 5" descr="A picture containing person&#10;&#10;Description automatically generated">
            <a:extLst>
              <a:ext uri="{FF2B5EF4-FFF2-40B4-BE49-F238E27FC236}">
                <a16:creationId xmlns:a16="http://schemas.microsoft.com/office/drawing/2014/main" id="{D476EFFD-94C5-C982-B5CF-2A228FD8B1B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rot="5400000">
            <a:off x="1957728" y="1224994"/>
            <a:ext cx="4996516" cy="3747387"/>
          </a:xfrm>
          <a:prstGeom prst="rect">
            <a:avLst/>
          </a:prstGeom>
        </p:spPr>
      </p:pic>
    </p:spTree>
    <p:extLst>
      <p:ext uri="{BB962C8B-B14F-4D97-AF65-F5344CB8AC3E}">
        <p14:creationId xmlns:p14="http://schemas.microsoft.com/office/powerpoint/2010/main" val="151396455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817053" y="5994782"/>
            <a:ext cx="8022147" cy="646331"/>
          </a:xfrm>
          <a:prstGeom prst="rect">
            <a:avLst/>
          </a:prstGeom>
          <a:noFill/>
        </p:spPr>
        <p:txBody>
          <a:bodyPr wrap="square" rtlCol="0">
            <a:spAutoFit/>
          </a:bodyPr>
          <a:lstStyle/>
          <a:p>
            <a:pPr algn="ctr"/>
            <a:r>
              <a:rPr lang="en-GB" sz="3600" dirty="0">
                <a:latin typeface="Century Gothic" panose="020B0502020202020204" pitchFamily="34" charset="0"/>
                <a:cs typeface="MV Boli" panose="02000500030200090000" pitchFamily="2" charset="0"/>
              </a:rPr>
              <a:t>Come together on our allotment!</a:t>
            </a:r>
          </a:p>
        </p:txBody>
      </p:sp>
      <p:pic>
        <p:nvPicPr>
          <p:cNvPr id="5" name="Picture 4" descr="A group of people posing for a photo&#10;&#10;Description automatically generated with medium confidence">
            <a:extLst>
              <a:ext uri="{FF2B5EF4-FFF2-40B4-BE49-F238E27FC236}">
                <a16:creationId xmlns:a16="http://schemas.microsoft.com/office/drawing/2014/main" id="{5F88DAE6-A27D-B564-B38C-C0C5507D576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tretch>
            <a:fillRect/>
          </a:stretch>
        </p:blipFill>
        <p:spPr>
          <a:xfrm>
            <a:off x="1362739" y="863218"/>
            <a:ext cx="6407887" cy="4805915"/>
          </a:xfrm>
          <a:prstGeom prst="rect">
            <a:avLst/>
          </a:prstGeom>
        </p:spPr>
      </p:pic>
    </p:spTree>
    <p:extLst>
      <p:ext uri="{BB962C8B-B14F-4D97-AF65-F5344CB8AC3E}">
        <p14:creationId xmlns:p14="http://schemas.microsoft.com/office/powerpoint/2010/main" val="268447002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9006" y="367426"/>
            <a:ext cx="3367731" cy="6123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572000" y="2908891"/>
            <a:ext cx="4223657" cy="1648978"/>
          </a:xfrm>
          <a:prstGeom prst="rect">
            <a:avLst/>
          </a:prstGeom>
          <a:noFill/>
        </p:spPr>
        <p:txBody>
          <a:bodyPr wrap="square" rtlCol="0">
            <a:spAutoFit/>
          </a:bodyPr>
          <a:lstStyle/>
          <a:p>
            <a:pPr algn="ctr">
              <a:lnSpc>
                <a:spcPct val="150000"/>
              </a:lnSpc>
            </a:pPr>
            <a:r>
              <a:rPr lang="en-GB" sz="3600" dirty="0">
                <a:latin typeface="Century Gothic" panose="020B0502020202020204" pitchFamily="34" charset="0"/>
                <a:cs typeface="MV Boli" panose="02000500030200090000" pitchFamily="2" charset="0"/>
              </a:rPr>
              <a:t>Have fun at festivals</a:t>
            </a:r>
          </a:p>
        </p:txBody>
      </p:sp>
    </p:spTree>
    <p:extLst>
      <p:ext uri="{BB962C8B-B14F-4D97-AF65-F5344CB8AC3E}">
        <p14:creationId xmlns:p14="http://schemas.microsoft.com/office/powerpoint/2010/main" val="261467603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63273" y="5421444"/>
            <a:ext cx="8817453" cy="1684115"/>
          </a:xfrm>
          <a:prstGeom prst="rect">
            <a:avLst/>
          </a:prstGeom>
          <a:noFill/>
        </p:spPr>
        <p:txBody>
          <a:bodyPr wrap="square" rtlCol="0">
            <a:spAutoFit/>
          </a:bodyPr>
          <a:lstStyle/>
          <a:p>
            <a:pPr algn="ctr">
              <a:lnSpc>
                <a:spcPct val="150000"/>
              </a:lnSpc>
            </a:pPr>
            <a:r>
              <a:rPr lang="en-GB" sz="2400" dirty="0">
                <a:latin typeface="Century Gothic" panose="020B0502020202020204" pitchFamily="34" charset="0"/>
                <a:cs typeface="MV Boli" panose="02000500030200090000" pitchFamily="2" charset="0"/>
              </a:rPr>
              <a:t>Make space to have our </a:t>
            </a:r>
          </a:p>
          <a:p>
            <a:pPr algn="ctr">
              <a:lnSpc>
                <a:spcPct val="150000"/>
              </a:lnSpc>
            </a:pPr>
            <a:r>
              <a:rPr lang="en-GB" sz="2400" dirty="0">
                <a:latin typeface="Century Gothic" panose="020B0502020202020204" pitchFamily="34" charset="0"/>
                <a:cs typeface="MV Boli" panose="02000500030200090000" pitchFamily="2" charset="0"/>
              </a:rPr>
              <a:t>Annual Health Checks in the community</a:t>
            </a:r>
          </a:p>
          <a:p>
            <a:pPr algn="ctr">
              <a:lnSpc>
                <a:spcPct val="150000"/>
              </a:lnSpc>
            </a:pPr>
            <a:endParaRPr lang="en-GB" sz="2400" dirty="0">
              <a:latin typeface="Century Gothic" panose="020B0502020202020204" pitchFamily="34" charset="0"/>
              <a:cs typeface="MV Boli" panose="02000500030200090000" pitchFamily="2" charset="0"/>
            </a:endParaRPr>
          </a:p>
        </p:txBody>
      </p:sp>
      <p:pic>
        <p:nvPicPr>
          <p:cNvPr id="4" name="Picture 3" descr="A picture containing blood pressure monitoring device">
            <a:extLst>
              <a:ext uri="{FF2B5EF4-FFF2-40B4-BE49-F238E27FC236}">
                <a16:creationId xmlns:a16="http://schemas.microsoft.com/office/drawing/2014/main" id="{9D1761D5-7FEF-2844-5893-8E3587B416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rot="5400000">
            <a:off x="1998132" y="917179"/>
            <a:ext cx="5147732" cy="3860799"/>
          </a:xfrm>
          <a:prstGeom prst="rect">
            <a:avLst/>
          </a:prstGeom>
        </p:spPr>
      </p:pic>
    </p:spTree>
    <p:extLst>
      <p:ext uri="{BB962C8B-B14F-4D97-AF65-F5344CB8AC3E}">
        <p14:creationId xmlns:p14="http://schemas.microsoft.com/office/powerpoint/2010/main" val="6916911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p:blipFill>
        <p:spPr>
          <a:xfrm>
            <a:off x="2891773" y="947240"/>
            <a:ext cx="3857625" cy="3526971"/>
          </a:xfrm>
          <a:prstGeom prst="rect">
            <a:avLst/>
          </a:prstGeom>
        </p:spPr>
      </p:pic>
      <p:pic>
        <p:nvPicPr>
          <p:cNvPr id="2"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276153" y="947239"/>
            <a:ext cx="3183434" cy="3526972"/>
          </a:xfrm>
          <a:prstGeom prst="rect">
            <a:avLst/>
          </a:prstGeom>
        </p:spPr>
      </p:pic>
      <p:sp>
        <p:nvSpPr>
          <p:cNvPr id="3" name="TextBox 2"/>
          <p:cNvSpPr txBox="1"/>
          <p:nvPr/>
        </p:nvSpPr>
        <p:spPr>
          <a:xfrm>
            <a:off x="1554145" y="4900474"/>
            <a:ext cx="6532880" cy="646331"/>
          </a:xfrm>
          <a:prstGeom prst="rect">
            <a:avLst/>
          </a:prstGeom>
          <a:noFill/>
        </p:spPr>
        <p:txBody>
          <a:bodyPr wrap="square" rtlCol="0">
            <a:spAutoFit/>
          </a:bodyPr>
          <a:lstStyle/>
          <a:p>
            <a:pPr algn="ctr"/>
            <a:r>
              <a:rPr lang="en-GB" sz="3600" dirty="0">
                <a:latin typeface="Century Gothic" panose="020B0502020202020204" pitchFamily="34" charset="0"/>
                <a:cs typeface="MV Boli" panose="02000500030200090000" pitchFamily="2" charset="0"/>
              </a:rPr>
              <a:t>Come Dine with us</a:t>
            </a:r>
            <a:r>
              <a:rPr lang="en-GB" sz="3600" dirty="0">
                <a:latin typeface="Candara" panose="020E0502030303020204" pitchFamily="34" charset="0"/>
                <a:cs typeface="MV Boli" panose="02000500030200090000" pitchFamily="2" charset="0"/>
              </a:rPr>
              <a:t>?</a:t>
            </a:r>
          </a:p>
        </p:txBody>
      </p:sp>
      <p:pic>
        <p:nvPicPr>
          <p:cNvPr id="5" name="Picture 4"/>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a:ext>
            </a:extLst>
          </a:blip>
          <a:srcRect/>
          <a:stretch/>
        </p:blipFill>
        <p:spPr>
          <a:xfrm>
            <a:off x="6075207" y="947239"/>
            <a:ext cx="2574978" cy="3526971"/>
          </a:xfrm>
          <a:prstGeom prst="rect">
            <a:avLst/>
          </a:prstGeom>
        </p:spPr>
      </p:pic>
    </p:spTree>
    <p:extLst>
      <p:ext uri="{BB962C8B-B14F-4D97-AF65-F5344CB8AC3E}">
        <p14:creationId xmlns:p14="http://schemas.microsoft.com/office/powerpoint/2010/main" val="72998098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in a swimming pool&#10;&#10;Description automatically generated">
            <a:extLst>
              <a:ext uri="{FF2B5EF4-FFF2-40B4-BE49-F238E27FC236}">
                <a16:creationId xmlns:a16="http://schemas.microsoft.com/office/drawing/2014/main" id="{FF9D8115-5D1D-75A2-2221-0445B725109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042687" y="695278"/>
            <a:ext cx="6489700" cy="4867275"/>
          </a:xfrm>
          <a:prstGeom prst="rect">
            <a:avLst/>
          </a:prstGeom>
        </p:spPr>
      </p:pic>
      <p:pic>
        <p:nvPicPr>
          <p:cNvPr id="7" name="Picture 6">
            <a:extLst>
              <a:ext uri="{FF2B5EF4-FFF2-40B4-BE49-F238E27FC236}">
                <a16:creationId xmlns:a16="http://schemas.microsoft.com/office/drawing/2014/main" id="{45CCC088-F1B0-4BED-9994-B172AB5DA91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6000"/>
                    </a14:imgEffect>
                  </a14:imgLayer>
                </a14:imgProps>
              </a:ext>
              <a:ext uri="{28A0092B-C50C-407E-A947-70E740481C1C}">
                <a14:useLocalDpi xmlns:a14="http://schemas.microsoft.com/office/drawing/2010/main"/>
              </a:ext>
            </a:extLst>
          </a:blip>
          <a:stretch>
            <a:fillRect/>
          </a:stretch>
        </p:blipFill>
        <p:spPr>
          <a:xfrm rot="5400000">
            <a:off x="193841" y="1303687"/>
            <a:ext cx="4867275" cy="3650456"/>
          </a:xfrm>
          <a:prstGeom prst="rect">
            <a:avLst/>
          </a:prstGeom>
        </p:spPr>
      </p:pic>
      <p:sp>
        <p:nvSpPr>
          <p:cNvPr id="3" name="TextBox 2"/>
          <p:cNvSpPr txBox="1"/>
          <p:nvPr/>
        </p:nvSpPr>
        <p:spPr>
          <a:xfrm>
            <a:off x="2282453" y="5839556"/>
            <a:ext cx="4340507" cy="646331"/>
          </a:xfrm>
          <a:prstGeom prst="rect">
            <a:avLst/>
          </a:prstGeom>
          <a:noFill/>
        </p:spPr>
        <p:txBody>
          <a:bodyPr wrap="square" rtlCol="0">
            <a:spAutoFit/>
          </a:bodyPr>
          <a:lstStyle/>
          <a:p>
            <a:pPr algn="ctr"/>
            <a:r>
              <a:rPr lang="en-GB" sz="3600" dirty="0">
                <a:latin typeface="Century Gothic" panose="020B0502020202020204" pitchFamily="34" charset="0"/>
                <a:cs typeface="MV Boli" panose="02000500030200090000" pitchFamily="2" charset="0"/>
                <a:sym typeface="Wingdings" panose="05000000000000000000" pitchFamily="2" charset="2"/>
              </a:rPr>
              <a:t>Have pool parties!</a:t>
            </a:r>
            <a:endParaRPr lang="en-GB" sz="3600" dirty="0">
              <a:latin typeface="Century Gothic" panose="020B0502020202020204" pitchFamily="34" charset="0"/>
              <a:cs typeface="MV Boli" panose="02000500030200090000" pitchFamily="2" charset="0"/>
            </a:endParaRPr>
          </a:p>
        </p:txBody>
      </p:sp>
    </p:spTree>
    <p:extLst>
      <p:ext uri="{BB962C8B-B14F-4D97-AF65-F5344CB8AC3E}">
        <p14:creationId xmlns:p14="http://schemas.microsoft.com/office/powerpoint/2010/main" val="322632350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28320" y="5782877"/>
            <a:ext cx="8310880" cy="817981"/>
          </a:xfrm>
          <a:prstGeom prst="rect">
            <a:avLst/>
          </a:prstGeom>
          <a:noFill/>
        </p:spPr>
        <p:txBody>
          <a:bodyPr wrap="square" rtlCol="0">
            <a:spAutoFit/>
          </a:bodyPr>
          <a:lstStyle/>
          <a:p>
            <a:pPr algn="ctr">
              <a:lnSpc>
                <a:spcPct val="150000"/>
              </a:lnSpc>
            </a:pPr>
            <a:r>
              <a:rPr lang="en-GB" sz="3600" dirty="0">
                <a:latin typeface="Century Gothic" panose="020B0502020202020204" pitchFamily="34" charset="0"/>
                <a:cs typeface="MV Boli" panose="02000500030200090000" pitchFamily="2" charset="0"/>
              </a:rPr>
              <a:t>Give help as well as receive it!</a:t>
            </a:r>
          </a:p>
        </p:txBody>
      </p:sp>
      <p:pic>
        <p:nvPicPr>
          <p:cNvPr id="5" name="Picture 4">
            <a:extLst>
              <a:ext uri="{FF2B5EF4-FFF2-40B4-BE49-F238E27FC236}">
                <a16:creationId xmlns:a16="http://schemas.microsoft.com/office/drawing/2014/main" id="{7BE36502-0167-4F37-9078-CE0348EFF4BF}"/>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tretch>
            <a:fillRect/>
          </a:stretch>
        </p:blipFill>
        <p:spPr>
          <a:xfrm>
            <a:off x="2199958" y="367496"/>
            <a:ext cx="4061536" cy="54153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819786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E3DEFA-220B-5EB1-8CED-E13249CCBD76}"/>
              </a:ext>
            </a:extLst>
          </p:cNvPr>
          <p:cNvSpPr>
            <a:spLocks noGrp="1"/>
          </p:cNvSpPr>
          <p:nvPr>
            <p:ph type="body" idx="1"/>
          </p:nvPr>
        </p:nvSpPr>
        <p:spPr>
          <a:xfrm>
            <a:off x="304800" y="4114800"/>
            <a:ext cx="8534400" cy="1486950"/>
          </a:xfrm>
        </p:spPr>
        <p:txBody>
          <a:bodyPr>
            <a:noAutofit/>
          </a:bodyPr>
          <a:lstStyle/>
          <a:p>
            <a:pPr algn="ctr">
              <a:lnSpc>
                <a:spcPct val="160000"/>
              </a:lnSpc>
            </a:pPr>
            <a:r>
              <a:rPr lang="en-GB" sz="1800" b="1" dirty="0">
                <a:latin typeface="Century Gothic" panose="020B0502020202020204" pitchFamily="34" charset="0"/>
              </a:rPr>
              <a:t>Welcome to our workshop!</a:t>
            </a:r>
          </a:p>
          <a:p>
            <a:pPr algn="ctr">
              <a:lnSpc>
                <a:spcPct val="160000"/>
              </a:lnSpc>
            </a:pPr>
            <a:r>
              <a:rPr lang="en-GB" sz="2000" dirty="0">
                <a:latin typeface="Century Gothic" panose="020B0502020202020204" pitchFamily="34" charset="0"/>
              </a:rPr>
              <a:t>Exclusively Inclusive is a voluntary community group that welcomes everyone to take part, it’s not only for people with Learning Disabilities, we want everyone to feel welcome to join in.</a:t>
            </a:r>
          </a:p>
          <a:p>
            <a:pPr algn="ctr">
              <a:lnSpc>
                <a:spcPct val="160000"/>
              </a:lnSpc>
            </a:pPr>
            <a:r>
              <a:rPr lang="en-GB" sz="2000" dirty="0">
                <a:latin typeface="Century Gothic" panose="020B0502020202020204" pitchFamily="34" charset="0"/>
              </a:rPr>
              <a:t>We are not a service and no one gets paid.</a:t>
            </a:r>
            <a:endParaRPr lang="en-GB" sz="2000" dirty="0">
              <a:highlight>
                <a:srgbClr val="FFFF00"/>
              </a:highlight>
              <a:latin typeface="Century Gothic" panose="020B0502020202020204" pitchFamily="34" charset="0"/>
            </a:endParaRPr>
          </a:p>
          <a:p>
            <a:pPr>
              <a:lnSpc>
                <a:spcPct val="160000"/>
              </a:lnSpc>
            </a:pPr>
            <a:endParaRPr lang="en-GB" sz="1800" dirty="0">
              <a:latin typeface="Century Gothic" panose="020B0502020202020204" pitchFamily="34" charset="0"/>
            </a:endParaRPr>
          </a:p>
          <a:p>
            <a:pPr>
              <a:lnSpc>
                <a:spcPct val="160000"/>
              </a:lnSpc>
            </a:pPr>
            <a:endParaRPr lang="en-GB" sz="1800" dirty="0">
              <a:latin typeface="Century Gothic" panose="020B0502020202020204" pitchFamily="34" charset="0"/>
            </a:endParaRPr>
          </a:p>
          <a:p>
            <a:pPr>
              <a:lnSpc>
                <a:spcPct val="160000"/>
              </a:lnSpc>
            </a:pPr>
            <a:endParaRPr lang="en-GB" sz="1800" dirty="0">
              <a:latin typeface="Century Gothic" panose="020B0502020202020204" pitchFamily="34" charset="0"/>
            </a:endParaRPr>
          </a:p>
          <a:p>
            <a:pPr>
              <a:lnSpc>
                <a:spcPct val="160000"/>
              </a:lnSpc>
            </a:pPr>
            <a:endParaRPr lang="en-GB" sz="1800" dirty="0">
              <a:latin typeface="Century Gothic" panose="020B0502020202020204" pitchFamily="34" charset="0"/>
            </a:endParaRPr>
          </a:p>
          <a:p>
            <a:pPr>
              <a:lnSpc>
                <a:spcPct val="160000"/>
              </a:lnSpc>
            </a:pPr>
            <a:endParaRPr lang="en-GB" sz="1800" dirty="0">
              <a:latin typeface="Century Gothic" panose="020B0502020202020204" pitchFamily="34" charset="0"/>
            </a:endParaRPr>
          </a:p>
          <a:p>
            <a:pPr>
              <a:lnSpc>
                <a:spcPct val="160000"/>
              </a:lnSpc>
            </a:pPr>
            <a:endParaRPr lang="en-GB" sz="1800" dirty="0">
              <a:latin typeface="Century Gothic" panose="020B0502020202020204" pitchFamily="34" charset="0"/>
            </a:endParaRPr>
          </a:p>
        </p:txBody>
      </p:sp>
      <p:pic>
        <p:nvPicPr>
          <p:cNvPr id="5" name="Picture 4">
            <a:extLst>
              <a:ext uri="{FF2B5EF4-FFF2-40B4-BE49-F238E27FC236}">
                <a16:creationId xmlns:a16="http://schemas.microsoft.com/office/drawing/2014/main" id="{77E077E0-3948-10B1-B6DC-8CF095A5E0F8}"/>
              </a:ext>
            </a:extLst>
          </p:cNvPr>
          <p:cNvPicPr>
            <a:picLocks noChangeAspect="1"/>
          </p:cNvPicPr>
          <p:nvPr/>
        </p:nvPicPr>
        <p:blipFill>
          <a:blip r:embed="rId2"/>
          <a:stretch>
            <a:fillRect/>
          </a:stretch>
        </p:blipFill>
        <p:spPr>
          <a:xfrm>
            <a:off x="3073336" y="393005"/>
            <a:ext cx="2997328" cy="3516454"/>
          </a:xfrm>
          <a:prstGeom prst="rect">
            <a:avLst/>
          </a:prstGeom>
          <a:ln w="28575">
            <a:solidFill>
              <a:srgbClr val="00B050"/>
            </a:solidFill>
          </a:ln>
        </p:spPr>
      </p:pic>
    </p:spTree>
    <p:extLst>
      <p:ext uri="{BB962C8B-B14F-4D97-AF65-F5344CB8AC3E}">
        <p14:creationId xmlns:p14="http://schemas.microsoft.com/office/powerpoint/2010/main" val="553848045"/>
      </p:ext>
    </p:extLst>
  </p:cSld>
  <p:clrMapOvr>
    <a:masterClrMapping/>
  </p:clrMapOvr>
  <mc:AlternateContent xmlns:mc="http://schemas.openxmlformats.org/markup-compatibility/2006" xmlns:p14="http://schemas.microsoft.com/office/powerpoint/2010/main">
    <mc:Choice Requires="p14">
      <p:transition spd="slow" p14:dur="2000" advTm="604000"/>
    </mc:Choice>
    <mc:Fallback xmlns="">
      <p:transition spd="slow" advTm="60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tretch>
            <a:fillRect/>
          </a:stretch>
        </p:blipFill>
        <p:spPr>
          <a:xfrm>
            <a:off x="1211829" y="1116112"/>
            <a:ext cx="6540251" cy="4905189"/>
          </a:xfrm>
          <a:prstGeom prst="rect">
            <a:avLst/>
          </a:prstGeom>
        </p:spPr>
      </p:pic>
      <p:sp>
        <p:nvSpPr>
          <p:cNvPr id="4" name="TextBox 3"/>
          <p:cNvSpPr txBox="1"/>
          <p:nvPr/>
        </p:nvSpPr>
        <p:spPr>
          <a:xfrm>
            <a:off x="1211829" y="311404"/>
            <a:ext cx="2781389" cy="784830"/>
          </a:xfrm>
          <a:prstGeom prst="rect">
            <a:avLst/>
          </a:prstGeom>
          <a:noFill/>
        </p:spPr>
        <p:txBody>
          <a:bodyPr wrap="square" rtlCol="0">
            <a:spAutoFit/>
          </a:bodyPr>
          <a:lstStyle/>
          <a:p>
            <a:r>
              <a:rPr lang="en-GB" sz="4500" dirty="0">
                <a:latin typeface="Century Gothic" panose="020B0502020202020204" pitchFamily="34" charset="0"/>
                <a:cs typeface="MV Boli" panose="02000500030200090000" pitchFamily="2" charset="0"/>
              </a:rPr>
              <a:t>Party!!!</a:t>
            </a:r>
          </a:p>
        </p:txBody>
      </p:sp>
      <p:sp>
        <p:nvSpPr>
          <p:cNvPr id="5" name="TextBox 4">
            <a:extLst>
              <a:ext uri="{FF2B5EF4-FFF2-40B4-BE49-F238E27FC236}">
                <a16:creationId xmlns:a16="http://schemas.microsoft.com/office/drawing/2014/main" id="{813CD473-C477-412D-8753-676929F6B317}"/>
              </a:ext>
            </a:extLst>
          </p:cNvPr>
          <p:cNvSpPr txBox="1"/>
          <p:nvPr/>
        </p:nvSpPr>
        <p:spPr>
          <a:xfrm>
            <a:off x="1083366" y="6142419"/>
            <a:ext cx="6012732" cy="715581"/>
          </a:xfrm>
          <a:prstGeom prst="rect">
            <a:avLst/>
          </a:prstGeom>
          <a:noFill/>
        </p:spPr>
        <p:txBody>
          <a:bodyPr wrap="square" rtlCol="0">
            <a:spAutoFit/>
          </a:bodyPr>
          <a:lstStyle/>
          <a:p>
            <a:r>
              <a:rPr lang="en-GB" sz="4050" dirty="0">
                <a:latin typeface="Century Gothic" panose="020B0502020202020204" pitchFamily="34" charset="0"/>
                <a:cs typeface="MV Boli" panose="02000500030200090000" pitchFamily="2" charset="0"/>
              </a:rPr>
              <a:t>Grease is the word…</a:t>
            </a:r>
          </a:p>
        </p:txBody>
      </p:sp>
    </p:spTree>
    <p:extLst>
      <p:ext uri="{BB962C8B-B14F-4D97-AF65-F5344CB8AC3E}">
        <p14:creationId xmlns:p14="http://schemas.microsoft.com/office/powerpoint/2010/main" val="156198084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704852" y="5247645"/>
            <a:ext cx="7793555" cy="646331"/>
          </a:xfrm>
          <a:prstGeom prst="rect">
            <a:avLst/>
          </a:prstGeom>
          <a:noFill/>
        </p:spPr>
        <p:txBody>
          <a:bodyPr wrap="square" rtlCol="0">
            <a:spAutoFit/>
          </a:bodyPr>
          <a:lstStyle/>
          <a:p>
            <a:pPr algn="ctr"/>
            <a:r>
              <a:rPr lang="en-GB" sz="3600" dirty="0">
                <a:latin typeface="Century Gothic" panose="020B0502020202020204" pitchFamily="34" charset="0"/>
                <a:cs typeface="MV Boli" panose="02000500030200090000" pitchFamily="2" charset="0"/>
              </a:rPr>
              <a:t>Appreciate art and be creative!</a:t>
            </a:r>
          </a:p>
        </p:txBody>
      </p:sp>
      <p:pic>
        <p:nvPicPr>
          <p:cNvPr id="4" name="Picture 3">
            <a:extLst>
              <a:ext uri="{FF2B5EF4-FFF2-40B4-BE49-F238E27FC236}">
                <a16:creationId xmlns:a16="http://schemas.microsoft.com/office/drawing/2014/main" id="{2C0496E8-CBFC-4C89-99C9-D37595DCAFFA}"/>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a:ext>
            </a:extLst>
          </a:blip>
          <a:stretch>
            <a:fillRect/>
          </a:stretch>
        </p:blipFill>
        <p:spPr>
          <a:xfrm>
            <a:off x="640986" y="1514475"/>
            <a:ext cx="2193335" cy="2924446"/>
          </a:xfrm>
          <a:prstGeom prst="rect">
            <a:avLst/>
          </a:prstGeom>
          <a:solidFill>
            <a:srgbClr val="FF0000"/>
          </a:solidFill>
          <a:ln w="1143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FCB91F1F-1883-42F9-9BD1-AF93273538C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a:ext>
            </a:extLst>
          </a:blip>
          <a:stretch>
            <a:fillRect/>
          </a:stretch>
        </p:blipFill>
        <p:spPr>
          <a:xfrm>
            <a:off x="3544906" y="1514475"/>
            <a:ext cx="2193335" cy="2924447"/>
          </a:xfrm>
          <a:prstGeom prst="rect">
            <a:avLst/>
          </a:prstGeom>
          <a:ln w="1143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49CF66FA-DCB6-4EBB-AB31-E15F29757E8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4000"/>
                    </a14:imgEffect>
                  </a14:imgLayer>
                </a14:imgProps>
              </a:ext>
              <a:ext uri="{28A0092B-C50C-407E-A947-70E740481C1C}">
                <a14:useLocalDpi xmlns:a14="http://schemas.microsoft.com/office/drawing/2010/main" val="0"/>
              </a:ext>
            </a:extLst>
          </a:blip>
          <a:srcRect/>
          <a:stretch/>
        </p:blipFill>
        <p:spPr>
          <a:xfrm rot="5400000">
            <a:off x="6013699" y="1889972"/>
            <a:ext cx="2924448" cy="2193335"/>
          </a:xfrm>
          <a:prstGeom prst="rect">
            <a:avLst/>
          </a:prstGeom>
          <a:solidFill>
            <a:srgbClr val="C00000"/>
          </a:solidFill>
          <a:ln w="114300" cap="sq" cmpd="thickThin">
            <a:solidFill>
              <a:schemeClr val="tx1"/>
            </a:solidFill>
            <a:prstDash val="solid"/>
            <a:miter lim="800000"/>
          </a:ln>
          <a:effectLst>
            <a:innerShdw blurRad="76200">
              <a:srgbClr val="000000"/>
            </a:innerShdw>
          </a:effectLst>
        </p:spPr>
      </p:pic>
    </p:spTree>
    <p:extLst>
      <p:ext uri="{BB962C8B-B14F-4D97-AF65-F5344CB8AC3E}">
        <p14:creationId xmlns:p14="http://schemas.microsoft.com/office/powerpoint/2010/main" val="34173146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602705" y="2476920"/>
            <a:ext cx="3216307" cy="1648978"/>
          </a:xfrm>
          <a:prstGeom prst="rect">
            <a:avLst/>
          </a:prstGeom>
          <a:noFill/>
        </p:spPr>
        <p:txBody>
          <a:bodyPr wrap="square" rtlCol="0">
            <a:spAutoFit/>
          </a:bodyPr>
          <a:lstStyle/>
          <a:p>
            <a:pPr algn="ctr">
              <a:lnSpc>
                <a:spcPct val="150000"/>
              </a:lnSpc>
            </a:pPr>
            <a:r>
              <a:rPr lang="en-GB" sz="3600" dirty="0">
                <a:latin typeface="Century Gothic" panose="020B0502020202020204" pitchFamily="34" charset="0"/>
                <a:cs typeface="MV Boli" panose="02000500030200090000" pitchFamily="2" charset="0"/>
              </a:rPr>
              <a:t>Take time for our wellbeing</a:t>
            </a:r>
          </a:p>
        </p:txBody>
      </p:sp>
      <p:pic>
        <p:nvPicPr>
          <p:cNvPr id="4" name="Picture 3">
            <a:extLst>
              <a:ext uri="{FF2B5EF4-FFF2-40B4-BE49-F238E27FC236}">
                <a16:creationId xmlns:a16="http://schemas.microsoft.com/office/drawing/2014/main" id="{A2F8001D-F4DA-44AE-AF68-63C1A4FB4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415" y="944855"/>
            <a:ext cx="4490665" cy="5201639"/>
          </a:xfrm>
          <a:prstGeom prst="rect">
            <a:avLst/>
          </a:prstGeom>
        </p:spPr>
      </p:pic>
    </p:spTree>
    <p:extLst>
      <p:ext uri="{BB962C8B-B14F-4D97-AF65-F5344CB8AC3E}">
        <p14:creationId xmlns:p14="http://schemas.microsoft.com/office/powerpoint/2010/main" val="289356372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84200" y="5903893"/>
            <a:ext cx="7975599" cy="523220"/>
          </a:xfrm>
          <a:prstGeom prst="rect">
            <a:avLst/>
          </a:prstGeom>
          <a:noFill/>
        </p:spPr>
        <p:txBody>
          <a:bodyPr wrap="square" rtlCol="0">
            <a:spAutoFit/>
          </a:bodyPr>
          <a:lstStyle/>
          <a:p>
            <a:pPr algn="ctr"/>
            <a:r>
              <a:rPr lang="en-GB" sz="2800" dirty="0">
                <a:latin typeface="Century Gothic" panose="020B0502020202020204" pitchFamily="34" charset="0"/>
                <a:cs typeface="MV Boli" panose="02000500030200090000" pitchFamily="2" charset="0"/>
              </a:rPr>
              <a:t>Try new ideas and make them happen!</a:t>
            </a:r>
          </a:p>
        </p:txBody>
      </p:sp>
      <p:pic>
        <p:nvPicPr>
          <p:cNvPr id="4" name="DA3AA7E2-DD77-43BD-940B-6A0B3A1F844F">
            <a:extLst>
              <a:ext uri="{FF2B5EF4-FFF2-40B4-BE49-F238E27FC236}">
                <a16:creationId xmlns:a16="http://schemas.microsoft.com/office/drawing/2014/main" id="{C84F785E-A24D-9844-48C9-EF1874FECEE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9535" y="200825"/>
            <a:ext cx="5330483" cy="5703068"/>
          </a:xfrm>
          <a:prstGeom prst="rect">
            <a:avLst/>
          </a:prstGeom>
          <a:noFill/>
          <a:ln>
            <a:noFill/>
          </a:ln>
        </p:spPr>
      </p:pic>
    </p:spTree>
    <p:extLst>
      <p:ext uri="{BB962C8B-B14F-4D97-AF65-F5344CB8AC3E}">
        <p14:creationId xmlns:p14="http://schemas.microsoft.com/office/powerpoint/2010/main" val="343490473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509073" y="5608211"/>
            <a:ext cx="4603609" cy="646331"/>
          </a:xfrm>
          <a:prstGeom prst="rect">
            <a:avLst/>
          </a:prstGeom>
          <a:noFill/>
        </p:spPr>
        <p:txBody>
          <a:bodyPr wrap="square" rtlCol="0">
            <a:spAutoFit/>
          </a:bodyPr>
          <a:lstStyle/>
          <a:p>
            <a:pPr algn="ctr"/>
            <a:r>
              <a:rPr lang="en-GB" sz="3600" dirty="0">
                <a:latin typeface="Century Gothic" panose="020B0502020202020204" pitchFamily="34" charset="0"/>
                <a:cs typeface="MV Boli" panose="02000500030200090000" pitchFamily="2" charset="0"/>
              </a:rPr>
              <a:t>Invite everyone!</a:t>
            </a:r>
          </a:p>
        </p:txBody>
      </p:sp>
      <p:pic>
        <p:nvPicPr>
          <p:cNvPr id="4" name="Picture 3">
            <a:extLst>
              <a:ext uri="{FF2B5EF4-FFF2-40B4-BE49-F238E27FC236}">
                <a16:creationId xmlns:a16="http://schemas.microsoft.com/office/drawing/2014/main" id="{D6E3632B-6242-485D-AE32-7023969E58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5205" y="603458"/>
            <a:ext cx="3591346" cy="4788461"/>
          </a:xfrm>
          <a:prstGeom prst="rect">
            <a:avLst/>
          </a:prstGeom>
        </p:spPr>
      </p:pic>
    </p:spTree>
    <p:extLst>
      <p:ext uri="{BB962C8B-B14F-4D97-AF65-F5344CB8AC3E}">
        <p14:creationId xmlns:p14="http://schemas.microsoft.com/office/powerpoint/2010/main" val="136637478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a:ext>
            </a:extLst>
          </a:blip>
          <a:srcRect/>
          <a:stretch/>
        </p:blipFill>
        <p:spPr>
          <a:xfrm>
            <a:off x="895914" y="1140412"/>
            <a:ext cx="3058079" cy="4049487"/>
          </a:xfrm>
          <a:prstGeom prst="rect">
            <a:avLst/>
          </a:prstGeom>
        </p:spPr>
      </p:pic>
      <p:sp>
        <p:nvSpPr>
          <p:cNvPr id="3" name="TextBox 2"/>
          <p:cNvSpPr txBox="1"/>
          <p:nvPr/>
        </p:nvSpPr>
        <p:spPr>
          <a:xfrm>
            <a:off x="1261619" y="5393680"/>
            <a:ext cx="6620762" cy="1216551"/>
          </a:xfrm>
          <a:prstGeom prst="rect">
            <a:avLst/>
          </a:prstGeom>
          <a:noFill/>
        </p:spPr>
        <p:txBody>
          <a:bodyPr wrap="square" rtlCol="0">
            <a:spAutoFit/>
          </a:bodyPr>
          <a:lstStyle/>
          <a:p>
            <a:pPr algn="ctr">
              <a:lnSpc>
                <a:spcPct val="150000"/>
              </a:lnSpc>
            </a:pPr>
            <a:r>
              <a:rPr lang="en-GB" sz="2600" dirty="0">
                <a:latin typeface="Century Gothic" panose="020B0502020202020204" pitchFamily="34" charset="0"/>
                <a:cs typeface="MV Boli" panose="02000500030200090000" pitchFamily="2" charset="0"/>
              </a:rPr>
              <a:t>Lead good lives in the heart of </a:t>
            </a:r>
          </a:p>
          <a:p>
            <a:pPr algn="ctr">
              <a:lnSpc>
                <a:spcPct val="150000"/>
              </a:lnSpc>
            </a:pPr>
            <a:r>
              <a:rPr lang="en-GB" sz="2600" dirty="0">
                <a:latin typeface="Century Gothic" panose="020B0502020202020204" pitchFamily="34" charset="0"/>
                <a:cs typeface="MV Boli" panose="02000500030200090000" pitchFamily="2" charset="0"/>
              </a:rPr>
              <a:t>our communities!</a:t>
            </a:r>
          </a:p>
        </p:txBody>
      </p:sp>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54000"/>
                    </a14:imgEffect>
                  </a14:imgLayer>
                </a14:imgProps>
              </a:ext>
              <a:ext uri="{28A0092B-C50C-407E-A947-70E740481C1C}">
                <a14:useLocalDpi xmlns:a14="http://schemas.microsoft.com/office/drawing/2010/main"/>
              </a:ext>
            </a:extLst>
          </a:blip>
          <a:stretch>
            <a:fillRect/>
          </a:stretch>
        </p:blipFill>
        <p:spPr>
          <a:xfrm rot="5400000">
            <a:off x="4530020" y="1646599"/>
            <a:ext cx="4049486" cy="3037115"/>
          </a:xfrm>
          <a:prstGeom prst="rect">
            <a:avLst/>
          </a:prstGeom>
        </p:spPr>
      </p:pic>
    </p:spTree>
    <p:extLst>
      <p:ext uri="{BB962C8B-B14F-4D97-AF65-F5344CB8AC3E}">
        <p14:creationId xmlns:p14="http://schemas.microsoft.com/office/powerpoint/2010/main" val="429436442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4D30D1-4124-4431-8D19-75A6C9AB8E23}"/>
              </a:ext>
            </a:extLst>
          </p:cNvPr>
          <p:cNvSpPr txBox="1"/>
          <p:nvPr/>
        </p:nvSpPr>
        <p:spPr>
          <a:xfrm>
            <a:off x="1923219" y="5588954"/>
            <a:ext cx="5135002" cy="646331"/>
          </a:xfrm>
          <a:prstGeom prst="rect">
            <a:avLst/>
          </a:prstGeom>
          <a:noFill/>
        </p:spPr>
        <p:txBody>
          <a:bodyPr wrap="square" rtlCol="0">
            <a:spAutoFit/>
          </a:bodyPr>
          <a:lstStyle/>
          <a:p>
            <a:pPr algn="ctr"/>
            <a:r>
              <a:rPr lang="en-GB" sz="3600" dirty="0">
                <a:latin typeface="+mj-lt"/>
                <a:cs typeface="MV Boli" panose="02000500030200090000" pitchFamily="2" charset="0"/>
              </a:rPr>
              <a:t>Try fun ways to keep fit</a:t>
            </a:r>
          </a:p>
        </p:txBody>
      </p:sp>
      <p:pic>
        <p:nvPicPr>
          <p:cNvPr id="9" name="Picture 8" descr="A picture containing text&#10;&#10;Description automatically generated">
            <a:extLst>
              <a:ext uri="{FF2B5EF4-FFF2-40B4-BE49-F238E27FC236}">
                <a16:creationId xmlns:a16="http://schemas.microsoft.com/office/drawing/2014/main" id="{A8F6B071-2042-E583-805C-8F4A860A0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29199" y="1502098"/>
            <a:ext cx="4064002" cy="3048002"/>
          </a:xfrm>
          <a:prstGeom prst="rect">
            <a:avLst/>
          </a:prstGeom>
        </p:spPr>
      </p:pic>
      <p:pic>
        <p:nvPicPr>
          <p:cNvPr id="6" name="Picture 5">
            <a:extLst>
              <a:ext uri="{FF2B5EF4-FFF2-40B4-BE49-F238E27FC236}">
                <a16:creationId xmlns:a16="http://schemas.microsoft.com/office/drawing/2014/main" id="{CA02D6D3-804C-317B-C733-E331B56AC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81199" y="1502099"/>
            <a:ext cx="4064001" cy="3048001"/>
          </a:xfrm>
          <a:prstGeom prst="rect">
            <a:avLst/>
          </a:prstGeom>
        </p:spPr>
      </p:pic>
      <p:pic>
        <p:nvPicPr>
          <p:cNvPr id="3" name="Picture 2">
            <a:extLst>
              <a:ext uri="{FF2B5EF4-FFF2-40B4-BE49-F238E27FC236}">
                <a16:creationId xmlns:a16="http://schemas.microsoft.com/office/drawing/2014/main" id="{D8AD92D5-4B52-6400-49BE-51998FBD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802" y="1502101"/>
            <a:ext cx="4064000" cy="3048000"/>
          </a:xfrm>
          <a:prstGeom prst="rect">
            <a:avLst/>
          </a:prstGeom>
        </p:spPr>
      </p:pic>
    </p:spTree>
    <p:extLst>
      <p:ext uri="{BB962C8B-B14F-4D97-AF65-F5344CB8AC3E}">
        <p14:creationId xmlns:p14="http://schemas.microsoft.com/office/powerpoint/2010/main" val="232006752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B56E7-6F42-4659-938B-A200F99E82E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tretch>
            <a:fillRect/>
          </a:stretch>
        </p:blipFill>
        <p:spPr>
          <a:xfrm>
            <a:off x="684174" y="655178"/>
            <a:ext cx="3356204" cy="4474937"/>
          </a:xfrm>
          <a:prstGeom prst="rect">
            <a:avLst/>
          </a:prstGeom>
          <a:ln>
            <a:noFill/>
          </a:ln>
          <a:effectLst>
            <a:softEdge rad="112500"/>
          </a:effectLst>
        </p:spPr>
      </p:pic>
      <p:sp>
        <p:nvSpPr>
          <p:cNvPr id="4" name="TextBox 3">
            <a:extLst>
              <a:ext uri="{FF2B5EF4-FFF2-40B4-BE49-F238E27FC236}">
                <a16:creationId xmlns:a16="http://schemas.microsoft.com/office/drawing/2014/main" id="{D9DFEB90-B8F1-480A-A81E-095FF76B9AD7}"/>
              </a:ext>
            </a:extLst>
          </p:cNvPr>
          <p:cNvSpPr txBox="1"/>
          <p:nvPr/>
        </p:nvSpPr>
        <p:spPr>
          <a:xfrm>
            <a:off x="586576" y="5241875"/>
            <a:ext cx="8244523" cy="1130118"/>
          </a:xfrm>
          <a:prstGeom prst="rect">
            <a:avLst/>
          </a:prstGeom>
          <a:noFill/>
        </p:spPr>
        <p:txBody>
          <a:bodyPr wrap="square" rtlCol="0">
            <a:spAutoFit/>
          </a:bodyPr>
          <a:lstStyle/>
          <a:p>
            <a:pPr algn="ctr">
              <a:lnSpc>
                <a:spcPct val="150000"/>
              </a:lnSpc>
            </a:pPr>
            <a:r>
              <a:rPr lang="en-GB" sz="2400" dirty="0">
                <a:latin typeface="Century Gothic" panose="020B0502020202020204" pitchFamily="34" charset="0"/>
                <a:cs typeface="MV Boli" panose="02000500030200090000" pitchFamily="2" charset="0"/>
              </a:rPr>
              <a:t>Write about our experiences and publish </a:t>
            </a:r>
          </a:p>
          <a:p>
            <a:pPr algn="ctr">
              <a:lnSpc>
                <a:spcPct val="150000"/>
              </a:lnSpc>
            </a:pPr>
            <a:r>
              <a:rPr lang="en-GB" sz="2400" dirty="0">
                <a:latin typeface="Century Gothic" panose="020B0502020202020204" pitchFamily="34" charset="0"/>
                <a:cs typeface="MV Boli" panose="02000500030200090000" pitchFamily="2" charset="0"/>
              </a:rPr>
              <a:t>our own magazine The Craven Gazette!</a:t>
            </a:r>
          </a:p>
        </p:txBody>
      </p:sp>
      <p:pic>
        <p:nvPicPr>
          <p:cNvPr id="5" name="Picture 4">
            <a:extLst>
              <a:ext uri="{FF2B5EF4-FFF2-40B4-BE49-F238E27FC236}">
                <a16:creationId xmlns:a16="http://schemas.microsoft.com/office/drawing/2014/main" id="{C59DA51F-2AB3-477A-98A1-E94F6E910958}"/>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41000"/>
                    </a14:imgEffect>
                    <a14:imgEffect>
                      <a14:brightnessContrast bright="15000"/>
                    </a14:imgEffect>
                  </a14:imgLayer>
                </a14:imgProps>
              </a:ext>
              <a:ext uri="{28A0092B-C50C-407E-A947-70E740481C1C}">
                <a14:useLocalDpi xmlns:a14="http://schemas.microsoft.com/office/drawing/2010/main"/>
              </a:ext>
            </a:extLst>
          </a:blip>
          <a:stretch>
            <a:fillRect/>
          </a:stretch>
        </p:blipFill>
        <p:spPr>
          <a:xfrm>
            <a:off x="4351183" y="2428751"/>
            <a:ext cx="4479916" cy="2155535"/>
          </a:xfrm>
          <a:prstGeom prst="rect">
            <a:avLst/>
          </a:prstGeom>
          <a:ln>
            <a:noFill/>
          </a:ln>
          <a:effectLst>
            <a:softEdge rad="112500"/>
          </a:effectLst>
        </p:spPr>
      </p:pic>
    </p:spTree>
    <p:extLst>
      <p:ext uri="{BB962C8B-B14F-4D97-AF65-F5344CB8AC3E}">
        <p14:creationId xmlns:p14="http://schemas.microsoft.com/office/powerpoint/2010/main" val="119847889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057386" y="1833306"/>
            <a:ext cx="4737296" cy="300082"/>
          </a:xfrm>
          <a:prstGeom prst="rect">
            <a:avLst/>
          </a:prstGeom>
          <a:noFill/>
        </p:spPr>
        <p:txBody>
          <a:bodyPr wrap="square" rtlCol="0">
            <a:spAutoFit/>
          </a:bodyPr>
          <a:lstStyle/>
          <a:p>
            <a:endParaRPr lang="en-GB" sz="1350"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17367" y="1105471"/>
            <a:ext cx="3901622" cy="4007644"/>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a:ext>
            </a:extLst>
          </a:blip>
          <a:srcRect t="-369"/>
          <a:stretch/>
        </p:blipFill>
        <p:spPr>
          <a:xfrm rot="5400000">
            <a:off x="5207137" y="1852381"/>
            <a:ext cx="3298375" cy="2959554"/>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p:cNvSpPr txBox="1"/>
          <p:nvPr/>
        </p:nvSpPr>
        <p:spPr>
          <a:xfrm>
            <a:off x="1590040" y="5483449"/>
            <a:ext cx="5963920" cy="1130118"/>
          </a:xfrm>
          <a:prstGeom prst="rect">
            <a:avLst/>
          </a:prstGeom>
          <a:noFill/>
        </p:spPr>
        <p:txBody>
          <a:bodyPr wrap="square" rtlCol="0">
            <a:spAutoFit/>
          </a:bodyPr>
          <a:lstStyle/>
          <a:p>
            <a:pPr algn="ctr">
              <a:lnSpc>
                <a:spcPct val="150000"/>
              </a:lnSpc>
            </a:pPr>
            <a:r>
              <a:rPr lang="en-GB" sz="2400" dirty="0">
                <a:latin typeface="Century Gothic" panose="020B0502020202020204" pitchFamily="34" charset="0"/>
                <a:cs typeface="MV Boli" panose="02000500030200090000" pitchFamily="2" charset="0"/>
              </a:rPr>
              <a:t>Make friends!</a:t>
            </a:r>
          </a:p>
          <a:p>
            <a:pPr algn="ctr">
              <a:lnSpc>
                <a:spcPct val="150000"/>
              </a:lnSpc>
            </a:pPr>
            <a:r>
              <a:rPr lang="en-GB" sz="2400" dirty="0">
                <a:latin typeface="Century Gothic" panose="020B0502020202020204" pitchFamily="34" charset="0"/>
                <a:cs typeface="MV Boli" panose="02000500030200090000" pitchFamily="2" charset="0"/>
              </a:rPr>
              <a:t>Go out in the evening and party!</a:t>
            </a:r>
          </a:p>
        </p:txBody>
      </p:sp>
    </p:spTree>
    <p:extLst>
      <p:ext uri="{BB962C8B-B14F-4D97-AF65-F5344CB8AC3E}">
        <p14:creationId xmlns:p14="http://schemas.microsoft.com/office/powerpoint/2010/main" val="105877032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529215" y="5611201"/>
            <a:ext cx="4085570" cy="715581"/>
          </a:xfrm>
          <a:prstGeom prst="rect">
            <a:avLst/>
          </a:prstGeom>
          <a:noFill/>
        </p:spPr>
        <p:txBody>
          <a:bodyPr wrap="square" rtlCol="0">
            <a:spAutoFit/>
          </a:bodyPr>
          <a:lstStyle/>
          <a:p>
            <a:r>
              <a:rPr lang="en-GB" sz="4050" dirty="0">
                <a:latin typeface="Century Gothic" panose="020B0502020202020204" pitchFamily="34" charset="0"/>
                <a:cs typeface="MV Boli" panose="02000500030200090000" pitchFamily="2" charset="0"/>
              </a:rPr>
              <a:t>Go to the ball!</a:t>
            </a:r>
          </a:p>
        </p:txBody>
      </p:sp>
      <p:pic>
        <p:nvPicPr>
          <p:cNvPr id="5" name="Picture 4">
            <a:extLst>
              <a:ext uri="{FF2B5EF4-FFF2-40B4-BE49-F238E27FC236}">
                <a16:creationId xmlns:a16="http://schemas.microsoft.com/office/drawing/2014/main" id="{A384AB64-8BBA-4266-9AE4-40234C2926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9378" y="974264"/>
            <a:ext cx="5945244" cy="396349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3449658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ADD2E3-F7D0-3E44-0A0B-FF85BB9898C1}"/>
              </a:ext>
            </a:extLst>
          </p:cNvPr>
          <p:cNvSpPr txBox="1"/>
          <p:nvPr/>
        </p:nvSpPr>
        <p:spPr>
          <a:xfrm>
            <a:off x="812799" y="4525359"/>
            <a:ext cx="7518400" cy="1995867"/>
          </a:xfrm>
          <a:prstGeom prst="rect">
            <a:avLst/>
          </a:prstGeom>
          <a:noFill/>
        </p:spPr>
        <p:txBody>
          <a:bodyPr wrap="square">
            <a:spAutoFit/>
          </a:bodyPr>
          <a:lstStyle/>
          <a:p>
            <a:pPr algn="ctr">
              <a:lnSpc>
                <a:spcPct val="160000"/>
              </a:lnSpc>
            </a:pPr>
            <a:r>
              <a:rPr lang="en-GB" sz="2000" dirty="0">
                <a:latin typeface="Century Gothic" panose="020B0502020202020204" pitchFamily="34" charset="0"/>
              </a:rPr>
              <a:t>We are based in the Craven area of North Yorkshire and we are all about inclusion, friendship, belonging and creating opportunities for ourselves and others </a:t>
            </a:r>
          </a:p>
          <a:p>
            <a:pPr algn="ctr">
              <a:lnSpc>
                <a:spcPct val="160000"/>
              </a:lnSpc>
            </a:pPr>
            <a:r>
              <a:rPr lang="en-GB" sz="2000" dirty="0">
                <a:latin typeface="Century Gothic" panose="020B0502020202020204" pitchFamily="34" charset="0"/>
              </a:rPr>
              <a:t>to lead a good life.</a:t>
            </a:r>
          </a:p>
        </p:txBody>
      </p:sp>
      <p:pic>
        <p:nvPicPr>
          <p:cNvPr id="5" name="Picture 4" descr="A picture containing text, person&#10;&#10;Description automatically generated">
            <a:extLst>
              <a:ext uri="{FF2B5EF4-FFF2-40B4-BE49-F238E27FC236}">
                <a16:creationId xmlns:a16="http://schemas.microsoft.com/office/drawing/2014/main" id="{1458F3C2-3760-BA29-D91B-23473EE8ED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6711" y="619843"/>
            <a:ext cx="2930577" cy="3332397"/>
          </a:xfrm>
          <a:prstGeom prst="rect">
            <a:avLst/>
          </a:prstGeom>
          <a:ln w="28575">
            <a:solidFill>
              <a:srgbClr val="C00000"/>
            </a:solidFill>
          </a:ln>
        </p:spPr>
      </p:pic>
    </p:spTree>
    <p:extLst>
      <p:ext uri="{BB962C8B-B14F-4D97-AF65-F5344CB8AC3E}">
        <p14:creationId xmlns:p14="http://schemas.microsoft.com/office/powerpoint/2010/main" val="222766633"/>
      </p:ext>
    </p:extLst>
  </p:cSld>
  <p:clrMapOvr>
    <a:masterClrMapping/>
  </p:clrMapOvr>
  <mc:AlternateContent xmlns:mc="http://schemas.openxmlformats.org/markup-compatibility/2006" xmlns:p14="http://schemas.microsoft.com/office/powerpoint/2010/main">
    <mc:Choice Requires="p14">
      <p:transition spd="slow" p14:dur="2000" advTm="604000"/>
    </mc:Choice>
    <mc:Fallback xmlns="">
      <p:transition spd="slow" advTm="604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92003" y="786310"/>
            <a:ext cx="5995853" cy="4496890"/>
          </a:xfrm>
          <a:prstGeom prst="rect">
            <a:avLst/>
          </a:prstGeom>
          <a:ln>
            <a:solidFill>
              <a:schemeClr val="tx1"/>
            </a:solidFill>
          </a:ln>
        </p:spPr>
      </p:pic>
      <p:sp>
        <p:nvSpPr>
          <p:cNvPr id="3" name="TextBox 2"/>
          <p:cNvSpPr txBox="1"/>
          <p:nvPr/>
        </p:nvSpPr>
        <p:spPr>
          <a:xfrm>
            <a:off x="2416333" y="5580884"/>
            <a:ext cx="4747191" cy="646331"/>
          </a:xfrm>
          <a:prstGeom prst="rect">
            <a:avLst/>
          </a:prstGeom>
          <a:noFill/>
        </p:spPr>
        <p:txBody>
          <a:bodyPr wrap="square" rtlCol="0">
            <a:spAutoFit/>
          </a:bodyPr>
          <a:lstStyle/>
          <a:p>
            <a:pPr algn="ctr"/>
            <a:r>
              <a:rPr lang="en-GB" sz="3600" dirty="0">
                <a:latin typeface="Century Gothic" panose="020B0502020202020204" pitchFamily="34" charset="0"/>
                <a:cs typeface="MV Boli" panose="02000500030200090000" pitchFamily="2" charset="0"/>
                <a:sym typeface="Wingdings" panose="05000000000000000000" pitchFamily="2" charset="2"/>
              </a:rPr>
              <a:t>Love and be loved! </a:t>
            </a:r>
            <a:endParaRPr lang="en-GB" sz="3600" dirty="0">
              <a:latin typeface="Century Gothic" panose="020B0502020202020204" pitchFamily="34" charset="0"/>
              <a:cs typeface="MV Boli" panose="02000500030200090000" pitchFamily="2" charset="0"/>
            </a:endParaRPr>
          </a:p>
        </p:txBody>
      </p:sp>
    </p:spTree>
    <p:extLst>
      <p:ext uri="{BB962C8B-B14F-4D97-AF65-F5344CB8AC3E}">
        <p14:creationId xmlns:p14="http://schemas.microsoft.com/office/powerpoint/2010/main" val="125562699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4544" y="1013138"/>
            <a:ext cx="3618252" cy="48317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4933791" y="1380687"/>
            <a:ext cx="3618252" cy="3804503"/>
          </a:xfrm>
          <a:prstGeom prst="rect">
            <a:avLst/>
          </a:prstGeom>
          <a:noFill/>
        </p:spPr>
        <p:txBody>
          <a:bodyPr wrap="square" rtlCol="0">
            <a:spAutoFit/>
          </a:bodyPr>
          <a:lstStyle/>
          <a:p>
            <a:pPr algn="ctr">
              <a:lnSpc>
                <a:spcPct val="150000"/>
              </a:lnSpc>
            </a:pPr>
            <a:r>
              <a:rPr lang="en-GB" sz="3300" dirty="0">
                <a:latin typeface="Century Gothic" panose="020B0502020202020204" pitchFamily="34" charset="0"/>
                <a:cs typeface="MV Boli" panose="02000500030200090000" pitchFamily="2" charset="0"/>
                <a:sym typeface="Wingdings" panose="05000000000000000000" pitchFamily="2" charset="2"/>
              </a:rPr>
              <a:t>Value our history</a:t>
            </a:r>
          </a:p>
          <a:p>
            <a:pPr algn="ctr">
              <a:lnSpc>
                <a:spcPct val="150000"/>
              </a:lnSpc>
            </a:pPr>
            <a:endParaRPr lang="en-GB" sz="3300" dirty="0">
              <a:latin typeface="Century Gothic" panose="020B0502020202020204" pitchFamily="34" charset="0"/>
              <a:cs typeface="MV Boli" panose="02000500030200090000" pitchFamily="2" charset="0"/>
              <a:sym typeface="Wingdings" panose="05000000000000000000" pitchFamily="2" charset="2"/>
            </a:endParaRPr>
          </a:p>
          <a:p>
            <a:pPr algn="ctr">
              <a:lnSpc>
                <a:spcPct val="150000"/>
              </a:lnSpc>
            </a:pPr>
            <a:r>
              <a:rPr lang="en-GB" sz="3300" dirty="0">
                <a:latin typeface="Century Gothic" panose="020B0502020202020204" pitchFamily="34" charset="0"/>
                <a:cs typeface="MV Boli" panose="02000500030200090000" pitchFamily="2" charset="0"/>
                <a:sym typeface="Wingdings" panose="05000000000000000000" pitchFamily="2" charset="2"/>
              </a:rPr>
              <a:t>Stay in touch with our school friends! </a:t>
            </a:r>
            <a:endParaRPr lang="en-GB" sz="3300" dirty="0">
              <a:latin typeface="Century Gothic" panose="020B0502020202020204" pitchFamily="34" charset="0"/>
              <a:cs typeface="MV Boli" panose="02000500030200090000" pitchFamily="2" charset="0"/>
            </a:endParaRPr>
          </a:p>
        </p:txBody>
      </p:sp>
    </p:spTree>
    <p:extLst>
      <p:ext uri="{BB962C8B-B14F-4D97-AF65-F5344CB8AC3E}">
        <p14:creationId xmlns:p14="http://schemas.microsoft.com/office/powerpoint/2010/main" val="342600486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010794" y="5748929"/>
            <a:ext cx="7339476" cy="1107996"/>
          </a:xfrm>
          <a:prstGeom prst="rect">
            <a:avLst/>
          </a:prstGeom>
          <a:noFill/>
        </p:spPr>
        <p:txBody>
          <a:bodyPr wrap="square" rtlCol="0">
            <a:spAutoFit/>
          </a:bodyPr>
          <a:lstStyle/>
          <a:p>
            <a:pPr algn="ctr"/>
            <a:r>
              <a:rPr lang="en-GB" sz="3300" dirty="0">
                <a:solidFill>
                  <a:schemeClr val="tx1">
                    <a:lumMod val="95000"/>
                    <a:lumOff val="5000"/>
                  </a:schemeClr>
                </a:solidFill>
                <a:latin typeface="+mj-lt"/>
                <a:cs typeface="MV Boli" panose="02000500030200090000" pitchFamily="2" charset="0"/>
              </a:rPr>
              <a:t>If needed bring our own support </a:t>
            </a:r>
          </a:p>
          <a:p>
            <a:pPr algn="ctr"/>
            <a:r>
              <a:rPr lang="en-GB" sz="3300" dirty="0">
                <a:solidFill>
                  <a:schemeClr val="tx1">
                    <a:lumMod val="95000"/>
                    <a:lumOff val="5000"/>
                  </a:schemeClr>
                </a:solidFill>
                <a:latin typeface="+mj-lt"/>
                <a:cs typeface="MV Boli" panose="02000500030200090000" pitchFamily="2" charset="0"/>
              </a:rPr>
              <a:t>to help us join in</a:t>
            </a:r>
          </a:p>
        </p:txBody>
      </p:sp>
      <p:pic>
        <p:nvPicPr>
          <p:cNvPr id="5" name="Picture 4">
            <a:extLst>
              <a:ext uri="{FF2B5EF4-FFF2-40B4-BE49-F238E27FC236}">
                <a16:creationId xmlns:a16="http://schemas.microsoft.com/office/drawing/2014/main" id="{9B4B8E5F-79BA-400C-AD8E-C91B890D5F6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59903" y="808989"/>
            <a:ext cx="6441259" cy="4830944"/>
          </a:xfrm>
          <a:prstGeom prst="rect">
            <a:avLst/>
          </a:prstGeom>
        </p:spPr>
      </p:pic>
    </p:spTree>
    <p:extLst>
      <p:ext uri="{BB962C8B-B14F-4D97-AF65-F5344CB8AC3E}">
        <p14:creationId xmlns:p14="http://schemas.microsoft.com/office/powerpoint/2010/main" val="118382338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a:ext>
            </a:extLst>
          </a:blip>
          <a:stretch>
            <a:fillRect/>
          </a:stretch>
        </p:blipFill>
        <p:spPr>
          <a:xfrm>
            <a:off x="1039080" y="814243"/>
            <a:ext cx="6858000" cy="38433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1039080" y="4986639"/>
            <a:ext cx="7119400" cy="1389548"/>
          </a:xfrm>
          <a:prstGeom prst="rect">
            <a:avLst/>
          </a:prstGeom>
          <a:noFill/>
        </p:spPr>
        <p:txBody>
          <a:bodyPr wrap="square" rtlCol="0">
            <a:spAutoFit/>
          </a:bodyPr>
          <a:lstStyle/>
          <a:p>
            <a:pPr algn="ctr">
              <a:lnSpc>
                <a:spcPct val="150000"/>
              </a:lnSpc>
            </a:pPr>
            <a:r>
              <a:rPr lang="en-GB" sz="3000" dirty="0">
                <a:latin typeface="Century Gothic" panose="020B0502020202020204" pitchFamily="34" charset="0"/>
                <a:cs typeface="MV Boli" panose="02000500030200090000" pitchFamily="2" charset="0"/>
              </a:rPr>
              <a:t>Set ourselves a challenge!</a:t>
            </a:r>
          </a:p>
          <a:p>
            <a:pPr algn="ctr">
              <a:lnSpc>
                <a:spcPct val="150000"/>
              </a:lnSpc>
            </a:pPr>
            <a:r>
              <a:rPr lang="en-GB" sz="3000" dirty="0">
                <a:latin typeface="Century Gothic" panose="020B0502020202020204" pitchFamily="34" charset="0"/>
                <a:cs typeface="MV Boli" panose="02000500030200090000" pitchFamily="2" charset="0"/>
              </a:rPr>
              <a:t>You should see it now! </a:t>
            </a:r>
          </a:p>
        </p:txBody>
      </p:sp>
    </p:spTree>
    <p:extLst>
      <p:ext uri="{BB962C8B-B14F-4D97-AF65-F5344CB8AC3E}">
        <p14:creationId xmlns:p14="http://schemas.microsoft.com/office/powerpoint/2010/main" val="196058396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26673" y="5129448"/>
            <a:ext cx="6290654" cy="1477328"/>
          </a:xfrm>
          <a:prstGeom prst="rect">
            <a:avLst/>
          </a:prstGeom>
          <a:noFill/>
        </p:spPr>
        <p:txBody>
          <a:bodyPr wrap="square" rtlCol="0">
            <a:spAutoFit/>
          </a:bodyPr>
          <a:lstStyle/>
          <a:p>
            <a:pPr algn="ctr"/>
            <a:r>
              <a:rPr lang="en-GB" sz="3000" dirty="0">
                <a:latin typeface="Century Gothic" panose="020B0502020202020204" pitchFamily="34" charset="0"/>
                <a:cs typeface="MV Boli" panose="02000500030200090000" pitchFamily="2" charset="0"/>
              </a:rPr>
              <a:t>Value “</a:t>
            </a:r>
            <a:r>
              <a:rPr lang="en-GB" sz="3000" b="1" dirty="0">
                <a:latin typeface="Century Gothic" panose="020B0502020202020204" pitchFamily="34" charset="0"/>
                <a:cs typeface="MV Boli" panose="02000500030200090000" pitchFamily="2" charset="0"/>
              </a:rPr>
              <a:t>interdependence</a:t>
            </a:r>
            <a:r>
              <a:rPr lang="en-GB" sz="3000" dirty="0">
                <a:latin typeface="Century Gothic" panose="020B0502020202020204" pitchFamily="34" charset="0"/>
                <a:cs typeface="MV Boli" panose="02000500030200090000" pitchFamily="2" charset="0"/>
              </a:rPr>
              <a:t>”</a:t>
            </a:r>
          </a:p>
          <a:p>
            <a:pPr algn="ctr"/>
            <a:endParaRPr lang="en-GB" sz="3000" dirty="0">
              <a:latin typeface="Century Gothic" panose="020B0502020202020204" pitchFamily="34" charset="0"/>
              <a:cs typeface="MV Boli" panose="02000500030200090000" pitchFamily="2" charset="0"/>
            </a:endParaRPr>
          </a:p>
          <a:p>
            <a:pPr algn="ctr"/>
            <a:r>
              <a:rPr lang="en-GB" sz="3000" dirty="0">
                <a:latin typeface="Century Gothic" panose="020B0502020202020204" pitchFamily="34" charset="0"/>
                <a:cs typeface="MV Boli" panose="02000500030200090000" pitchFamily="2" charset="0"/>
              </a:rPr>
              <a:t>We depend on each other!</a:t>
            </a:r>
          </a:p>
        </p:txBody>
      </p:sp>
      <p:pic>
        <p:nvPicPr>
          <p:cNvPr id="5" name="Picture 4">
            <a:extLst>
              <a:ext uri="{FF2B5EF4-FFF2-40B4-BE49-F238E27FC236}">
                <a16:creationId xmlns:a16="http://schemas.microsoft.com/office/drawing/2014/main" id="{036B76A3-3177-40B7-B20E-66BE2A1A3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104" y="1291141"/>
            <a:ext cx="6467792" cy="3643827"/>
          </a:xfrm>
          <a:prstGeom prst="rect">
            <a:avLst/>
          </a:prstGeom>
          <a:ln w="22225">
            <a:solidFill>
              <a:srgbClr val="000000"/>
            </a:solidFill>
          </a:ln>
        </p:spPr>
      </p:pic>
    </p:spTree>
    <p:extLst>
      <p:ext uri="{BB962C8B-B14F-4D97-AF65-F5344CB8AC3E}">
        <p14:creationId xmlns:p14="http://schemas.microsoft.com/office/powerpoint/2010/main" val="140055908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56282" y="5281599"/>
            <a:ext cx="6031435" cy="784830"/>
          </a:xfrm>
          <a:prstGeom prst="rect">
            <a:avLst/>
          </a:prstGeom>
          <a:noFill/>
        </p:spPr>
        <p:txBody>
          <a:bodyPr wrap="square" rtlCol="0">
            <a:spAutoFit/>
          </a:bodyPr>
          <a:lstStyle/>
          <a:p>
            <a:pPr algn="ctr"/>
            <a:r>
              <a:rPr lang="en-GB" sz="4500" dirty="0">
                <a:latin typeface="Century Gothic" panose="020B0502020202020204" pitchFamily="34" charset="0"/>
                <a:cs typeface="MV Boli" panose="02000500030200090000" pitchFamily="2" charset="0"/>
              </a:rPr>
              <a:t>Grow together!</a:t>
            </a:r>
          </a:p>
        </p:txBody>
      </p:sp>
      <p:pic>
        <p:nvPicPr>
          <p:cNvPr id="4" name="Picture 3" descr="A picture containing grass, outdoor, person, tree&#10;&#10;Description automatically generated">
            <a:extLst>
              <a:ext uri="{FF2B5EF4-FFF2-40B4-BE49-F238E27FC236}">
                <a16:creationId xmlns:a16="http://schemas.microsoft.com/office/drawing/2014/main" id="{547AD9DF-A0F9-A1D9-2414-D3757DE1DE4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tretch>
            <a:fillRect/>
          </a:stretch>
        </p:blipFill>
        <p:spPr>
          <a:xfrm>
            <a:off x="773824" y="897164"/>
            <a:ext cx="5350853" cy="4013140"/>
          </a:xfrm>
          <a:prstGeom prst="rect">
            <a:avLst/>
          </a:prstGeom>
        </p:spPr>
      </p:pic>
      <p:pic>
        <p:nvPicPr>
          <p:cNvPr id="7" name="Picture 6" descr="A group of people posing for a photo&#10;&#10;Description automatically generated with medium confidence">
            <a:extLst>
              <a:ext uri="{FF2B5EF4-FFF2-40B4-BE49-F238E27FC236}">
                <a16:creationId xmlns:a16="http://schemas.microsoft.com/office/drawing/2014/main" id="{42DC676A-BCD4-2F88-9377-718309F8C07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4546899" y="1391966"/>
            <a:ext cx="4020957" cy="3015718"/>
          </a:xfrm>
          <a:prstGeom prst="rect">
            <a:avLst/>
          </a:prstGeom>
        </p:spPr>
      </p:pic>
    </p:spTree>
    <p:extLst>
      <p:ext uri="{BB962C8B-B14F-4D97-AF65-F5344CB8AC3E}">
        <p14:creationId xmlns:p14="http://schemas.microsoft.com/office/powerpoint/2010/main" val="310013718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D0A3-3956-4422-BDFB-DA694D6C8CF5}"/>
              </a:ext>
            </a:extLst>
          </p:cNvPr>
          <p:cNvSpPr>
            <a:spLocks noGrp="1"/>
          </p:cNvSpPr>
          <p:nvPr>
            <p:ph type="title"/>
          </p:nvPr>
        </p:nvSpPr>
        <p:spPr>
          <a:xfrm>
            <a:off x="639537" y="5354637"/>
            <a:ext cx="7864925" cy="1325563"/>
          </a:xfrm>
        </p:spPr>
        <p:txBody>
          <a:bodyPr>
            <a:noAutofit/>
          </a:bodyPr>
          <a:lstStyle/>
          <a:p>
            <a:pPr algn="ctr">
              <a:lnSpc>
                <a:spcPct val="150000"/>
              </a:lnSpc>
            </a:pPr>
            <a:r>
              <a:rPr lang="en-GB" sz="3000" dirty="0">
                <a:latin typeface="Century Gothic" panose="020B0502020202020204" pitchFamily="34" charset="0"/>
              </a:rPr>
              <a:t>Enjoy the finer things in life with friends!</a:t>
            </a:r>
            <a:br>
              <a:rPr lang="en-GB" sz="3000" dirty="0">
                <a:latin typeface="Century Gothic" panose="020B0502020202020204" pitchFamily="34" charset="0"/>
              </a:rPr>
            </a:br>
            <a:r>
              <a:rPr lang="en-GB" sz="3000" dirty="0">
                <a:latin typeface="Century Gothic" panose="020B0502020202020204" pitchFamily="34" charset="0"/>
              </a:rPr>
              <a:t>Have you been to Betty’s?</a:t>
            </a:r>
          </a:p>
        </p:txBody>
      </p:sp>
      <p:pic>
        <p:nvPicPr>
          <p:cNvPr id="4" name="Picture 3">
            <a:extLst>
              <a:ext uri="{FF2B5EF4-FFF2-40B4-BE49-F238E27FC236}">
                <a16:creationId xmlns:a16="http://schemas.microsoft.com/office/drawing/2014/main" id="{5F144F94-0A6C-40C7-B24A-0E7E7DA38E6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tretch>
            <a:fillRect/>
          </a:stretch>
        </p:blipFill>
        <p:spPr>
          <a:xfrm rot="5400000">
            <a:off x="2189702" y="1093684"/>
            <a:ext cx="4764594" cy="3573446"/>
          </a:xfrm>
          <a:prstGeom prst="rect">
            <a:avLst/>
          </a:prstGeom>
        </p:spPr>
      </p:pic>
    </p:spTree>
    <p:extLst>
      <p:ext uri="{BB962C8B-B14F-4D97-AF65-F5344CB8AC3E}">
        <p14:creationId xmlns:p14="http://schemas.microsoft.com/office/powerpoint/2010/main" val="181612457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2346984" y="394689"/>
            <a:ext cx="4450032" cy="4910381"/>
          </a:xfrm>
          <a:prstGeom prst="rect">
            <a:avLst/>
          </a:prstGeom>
          <a:ln w="104775" cap="sq" cmpd="thickThin">
            <a:solidFill>
              <a:srgbClr val="000000"/>
            </a:solidFill>
            <a:prstDash val="solid"/>
            <a:miter lim="800000"/>
          </a:ln>
          <a:effectLst>
            <a:innerShdw blurRad="76200">
              <a:srgbClr val="000000"/>
            </a:innerShdw>
          </a:effectLst>
        </p:spPr>
      </p:pic>
      <p:sp>
        <p:nvSpPr>
          <p:cNvPr id="3" name="TextBox 2"/>
          <p:cNvSpPr txBox="1"/>
          <p:nvPr/>
        </p:nvSpPr>
        <p:spPr>
          <a:xfrm>
            <a:off x="1219200" y="5305070"/>
            <a:ext cx="7213600" cy="1475981"/>
          </a:xfrm>
          <a:prstGeom prst="rect">
            <a:avLst/>
          </a:prstGeom>
          <a:noFill/>
        </p:spPr>
        <p:txBody>
          <a:bodyPr wrap="square" rtlCol="0">
            <a:spAutoFit/>
          </a:bodyPr>
          <a:lstStyle/>
          <a:p>
            <a:pPr algn="ctr">
              <a:lnSpc>
                <a:spcPct val="150000"/>
              </a:lnSpc>
            </a:pPr>
            <a:r>
              <a:rPr lang="en-GB" sz="3200" dirty="0">
                <a:latin typeface="Century Gothic" panose="020B0502020202020204" pitchFamily="34" charset="0"/>
                <a:cs typeface="MV Boli" panose="02000500030200090000" pitchFamily="2" charset="0"/>
              </a:rPr>
              <a:t>Make a difference in our communities!</a:t>
            </a:r>
          </a:p>
        </p:txBody>
      </p:sp>
    </p:spTree>
    <p:extLst>
      <p:ext uri="{BB962C8B-B14F-4D97-AF65-F5344CB8AC3E}">
        <p14:creationId xmlns:p14="http://schemas.microsoft.com/office/powerpoint/2010/main" val="5671190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2240" y="5218112"/>
            <a:ext cx="9184639" cy="707886"/>
          </a:xfrm>
          <a:prstGeom prst="rect">
            <a:avLst/>
          </a:prstGeom>
          <a:noFill/>
        </p:spPr>
        <p:txBody>
          <a:bodyPr wrap="square" rtlCol="0">
            <a:spAutoFit/>
          </a:bodyPr>
          <a:lstStyle/>
          <a:p>
            <a:pPr algn="ctr"/>
            <a:r>
              <a:rPr lang="en-GB" sz="4000" dirty="0">
                <a:latin typeface="Century Gothic" panose="020B0502020202020204" pitchFamily="34" charset="0"/>
                <a:cs typeface="MV Boli" panose="02000500030200090000" pitchFamily="2" charset="0"/>
              </a:rPr>
              <a:t>Juggle and make it happen!</a:t>
            </a:r>
          </a:p>
        </p:txBody>
      </p:sp>
      <p:pic>
        <p:nvPicPr>
          <p:cNvPr id="6" name="Picture 5" descr="A picture containing person, baby buggy, transport, car seat&#10;&#10;Description automatically generated">
            <a:extLst>
              <a:ext uri="{FF2B5EF4-FFF2-40B4-BE49-F238E27FC236}">
                <a16:creationId xmlns:a16="http://schemas.microsoft.com/office/drawing/2014/main" id="{ADA947EB-548E-518B-45AC-4CC527924CF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rot="5400000">
            <a:off x="2367280" y="1108988"/>
            <a:ext cx="4409440" cy="3307080"/>
          </a:xfrm>
          <a:prstGeom prst="rect">
            <a:avLst/>
          </a:prstGeom>
        </p:spPr>
      </p:pic>
    </p:spTree>
    <p:extLst>
      <p:ext uri="{BB962C8B-B14F-4D97-AF65-F5344CB8AC3E}">
        <p14:creationId xmlns:p14="http://schemas.microsoft.com/office/powerpoint/2010/main" val="85743123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53838" y="458696"/>
            <a:ext cx="4036324" cy="5381766"/>
          </a:xfrm>
          <a:prstGeom prst="rect">
            <a:avLst/>
          </a:prstGeom>
          <a:ln w="60325" cmpd="thickThin">
            <a:solidFill>
              <a:schemeClr val="tx1"/>
            </a:solidFill>
          </a:ln>
          <a:effectLst>
            <a:softEdge rad="112500"/>
          </a:effectLst>
        </p:spPr>
      </p:pic>
      <p:sp>
        <p:nvSpPr>
          <p:cNvPr id="4" name="TextBox 3"/>
          <p:cNvSpPr txBox="1"/>
          <p:nvPr/>
        </p:nvSpPr>
        <p:spPr>
          <a:xfrm>
            <a:off x="1564641" y="5925609"/>
            <a:ext cx="6248400" cy="784830"/>
          </a:xfrm>
          <a:prstGeom prst="rect">
            <a:avLst/>
          </a:prstGeom>
          <a:noFill/>
        </p:spPr>
        <p:txBody>
          <a:bodyPr wrap="square" rtlCol="0">
            <a:spAutoFit/>
          </a:bodyPr>
          <a:lstStyle/>
          <a:p>
            <a:pPr algn="ctr"/>
            <a:r>
              <a:rPr lang="en-GB" sz="4500" dirty="0">
                <a:latin typeface="Century Gothic" panose="020B0502020202020204" pitchFamily="34" charset="0"/>
                <a:cs typeface="MV Boli" panose="02000500030200090000" pitchFamily="2" charset="0"/>
              </a:rPr>
              <a:t>Live, Laugh, Love</a:t>
            </a:r>
          </a:p>
        </p:txBody>
      </p:sp>
    </p:spTree>
    <p:extLst>
      <p:ext uri="{BB962C8B-B14F-4D97-AF65-F5344CB8AC3E}">
        <p14:creationId xmlns:p14="http://schemas.microsoft.com/office/powerpoint/2010/main" val="240073598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6864AC-AFC0-A4AD-4E62-E3E645AC8742}"/>
              </a:ext>
            </a:extLst>
          </p:cNvPr>
          <p:cNvSpPr txBox="1"/>
          <p:nvPr/>
        </p:nvSpPr>
        <p:spPr>
          <a:xfrm>
            <a:off x="741679" y="4770099"/>
            <a:ext cx="7660640" cy="1503425"/>
          </a:xfrm>
          <a:prstGeom prst="rect">
            <a:avLst/>
          </a:prstGeom>
          <a:noFill/>
          <a:ln>
            <a:noFill/>
          </a:ln>
        </p:spPr>
        <p:txBody>
          <a:bodyPr wrap="square">
            <a:spAutoFit/>
          </a:bodyPr>
          <a:lstStyle/>
          <a:p>
            <a:pPr algn="ctr">
              <a:lnSpc>
                <a:spcPct val="160000"/>
              </a:lnSpc>
            </a:pPr>
            <a:r>
              <a:rPr lang="en-GB" sz="2000" dirty="0">
                <a:latin typeface="Century Gothic" panose="020B0502020202020204" pitchFamily="34" charset="0"/>
              </a:rPr>
              <a:t>We want to tell you a little bit about us, how we started and then to show you a slide show of some </a:t>
            </a:r>
          </a:p>
          <a:p>
            <a:pPr algn="ctr">
              <a:lnSpc>
                <a:spcPct val="160000"/>
              </a:lnSpc>
            </a:pPr>
            <a:r>
              <a:rPr lang="en-GB" sz="2000" dirty="0">
                <a:latin typeface="Century Gothic" panose="020B0502020202020204" pitchFamily="34" charset="0"/>
              </a:rPr>
              <a:t>of the things we get up to.</a:t>
            </a:r>
          </a:p>
        </p:txBody>
      </p:sp>
      <p:pic>
        <p:nvPicPr>
          <p:cNvPr id="2" name="Picture 1" descr="A person wearing glasses&#10;&#10;Description automatically generated with medium confidence">
            <a:extLst>
              <a:ext uri="{FF2B5EF4-FFF2-40B4-BE49-F238E27FC236}">
                <a16:creationId xmlns:a16="http://schemas.microsoft.com/office/drawing/2014/main" id="{92C37C51-C7D0-9F6A-A4DF-E774299D2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8283" y="584476"/>
            <a:ext cx="3587433" cy="3847972"/>
          </a:xfrm>
          <a:prstGeom prst="rect">
            <a:avLst/>
          </a:prstGeom>
          <a:ln w="25400">
            <a:solidFill>
              <a:schemeClr val="accent2">
                <a:lumMod val="75000"/>
              </a:schemeClr>
            </a:solidFill>
          </a:ln>
        </p:spPr>
      </p:pic>
    </p:spTree>
    <p:extLst>
      <p:ext uri="{BB962C8B-B14F-4D97-AF65-F5344CB8AC3E}">
        <p14:creationId xmlns:p14="http://schemas.microsoft.com/office/powerpoint/2010/main" val="3728276966"/>
      </p:ext>
    </p:extLst>
  </p:cSld>
  <p:clrMapOvr>
    <a:masterClrMapping/>
  </p:clrMapOvr>
  <mc:AlternateContent xmlns:mc="http://schemas.openxmlformats.org/markup-compatibility/2006" xmlns:p14="http://schemas.microsoft.com/office/powerpoint/2010/main">
    <mc:Choice Requires="p14">
      <p:transition spd="slow" p14:dur="2000" advClick="0" advTm="604000"/>
    </mc:Choice>
    <mc:Fallback xmlns="">
      <p:transition spd="slow" advClick="0" advTm="60400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0171" y="777224"/>
            <a:ext cx="3285729" cy="4380972"/>
          </a:xfrm>
          <a:prstGeom prst="rect">
            <a:avLst/>
          </a:prstGeom>
          <a:ln>
            <a:noFill/>
          </a:ln>
          <a:effectLst>
            <a:softEdge rad="112500"/>
          </a:effec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5900" y="777224"/>
            <a:ext cx="3224309" cy="4424680"/>
          </a:xfrm>
          <a:prstGeom prst="rect">
            <a:avLst/>
          </a:prstGeom>
          <a:ln>
            <a:noFill/>
          </a:ln>
          <a:effectLst>
            <a:softEdge rad="112500"/>
          </a:effectLst>
        </p:spPr>
      </p:pic>
      <p:sp>
        <p:nvSpPr>
          <p:cNvPr id="4" name="TextBox 3"/>
          <p:cNvSpPr txBox="1"/>
          <p:nvPr/>
        </p:nvSpPr>
        <p:spPr>
          <a:xfrm>
            <a:off x="450180" y="5572945"/>
            <a:ext cx="8391440" cy="646331"/>
          </a:xfrm>
          <a:prstGeom prst="rect">
            <a:avLst/>
          </a:prstGeom>
          <a:noFill/>
        </p:spPr>
        <p:txBody>
          <a:bodyPr wrap="square" rtlCol="0">
            <a:spAutoFit/>
          </a:bodyPr>
          <a:lstStyle/>
          <a:p>
            <a:pPr algn="ctr"/>
            <a:r>
              <a:rPr lang="en-GB" sz="3600" dirty="0">
                <a:latin typeface="Century Gothic" panose="020B0502020202020204" pitchFamily="34" charset="0"/>
                <a:cs typeface="MV Boli" panose="02000500030200090000" pitchFamily="2" charset="0"/>
              </a:rPr>
              <a:t>We give things a go!</a:t>
            </a:r>
          </a:p>
        </p:txBody>
      </p:sp>
    </p:spTree>
    <p:extLst>
      <p:ext uri="{BB962C8B-B14F-4D97-AF65-F5344CB8AC3E}">
        <p14:creationId xmlns:p14="http://schemas.microsoft.com/office/powerpoint/2010/main" val="94188645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324623" y="5309392"/>
            <a:ext cx="6930155" cy="656718"/>
          </a:xfrm>
          <a:prstGeom prst="rect">
            <a:avLst/>
          </a:prstGeom>
          <a:noFill/>
        </p:spPr>
        <p:txBody>
          <a:bodyPr wrap="square" rtlCol="0">
            <a:spAutoFit/>
          </a:bodyPr>
          <a:lstStyle/>
          <a:p>
            <a:pPr algn="ctr">
              <a:lnSpc>
                <a:spcPct val="150000"/>
              </a:lnSpc>
            </a:pPr>
            <a:r>
              <a:rPr lang="en-GB" sz="2800" dirty="0">
                <a:latin typeface="Century Gothic" panose="020B0502020202020204" pitchFamily="34" charset="0"/>
                <a:cs typeface="MV Boli" panose="02000500030200090000" pitchFamily="2" charset="0"/>
              </a:rPr>
              <a:t>Encourage each other to keep going!</a:t>
            </a:r>
          </a:p>
        </p:txBody>
      </p:sp>
      <p:pic>
        <p:nvPicPr>
          <p:cNvPr id="6" name="60E4AA02-FC09-4A2B-93C6-03CF7B800C59" descr="cid:60E4AA02-FC09-4A2B-93C6-03CF7B800C59">
            <a:extLst>
              <a:ext uri="{FF2B5EF4-FFF2-40B4-BE49-F238E27FC236}">
                <a16:creationId xmlns:a16="http://schemas.microsoft.com/office/drawing/2014/main" id="{E319384D-8C78-45DA-8C5A-332F55792B32}"/>
              </a:ext>
            </a:extLst>
          </p:cNvPr>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a:off x="1633971" y="1220249"/>
            <a:ext cx="6015206" cy="35759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3415830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FA32A8-99A8-490B-B813-83F9D738F967}"/>
              </a:ext>
            </a:extLst>
          </p:cNvPr>
          <p:cNvSpPr txBox="1"/>
          <p:nvPr/>
        </p:nvSpPr>
        <p:spPr>
          <a:xfrm>
            <a:off x="640079" y="5393749"/>
            <a:ext cx="8412481" cy="584775"/>
          </a:xfrm>
          <a:prstGeom prst="rect">
            <a:avLst/>
          </a:prstGeom>
          <a:noFill/>
        </p:spPr>
        <p:txBody>
          <a:bodyPr wrap="square" rtlCol="0">
            <a:spAutoFit/>
          </a:bodyPr>
          <a:lstStyle/>
          <a:p>
            <a:r>
              <a:rPr lang="en-GB" sz="3200" dirty="0">
                <a:latin typeface="Century Gothic" panose="020B0502020202020204" pitchFamily="34" charset="0"/>
                <a:cs typeface="MV Boli" panose="02000500030200090000" pitchFamily="2" charset="0"/>
              </a:rPr>
              <a:t>Invite each other to share our passions!  </a:t>
            </a:r>
          </a:p>
        </p:txBody>
      </p:sp>
      <p:pic>
        <p:nvPicPr>
          <p:cNvPr id="5" name="Picture 4" descr="A picture containing person, indoor&#10;&#10;Description automatically generated">
            <a:extLst>
              <a:ext uri="{FF2B5EF4-FFF2-40B4-BE49-F238E27FC236}">
                <a16:creationId xmlns:a16="http://schemas.microsoft.com/office/drawing/2014/main" id="{C34A369B-419A-1398-49A1-449E1BC87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31" y="1539876"/>
            <a:ext cx="3738881" cy="2804161"/>
          </a:xfrm>
          <a:prstGeom prst="rect">
            <a:avLst/>
          </a:prstGeom>
        </p:spPr>
      </p:pic>
      <p:pic>
        <p:nvPicPr>
          <p:cNvPr id="7" name="Picture 6" descr="A group of men playing a board game&#10;&#10;Description automatically generated with medium confidence">
            <a:extLst>
              <a:ext uri="{FF2B5EF4-FFF2-40B4-BE49-F238E27FC236}">
                <a16:creationId xmlns:a16="http://schemas.microsoft.com/office/drawing/2014/main" id="{371D659B-04BC-F9F7-7F86-E4D032A88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152" y="1072516"/>
            <a:ext cx="5424969" cy="3703954"/>
          </a:xfrm>
          <a:prstGeom prst="rect">
            <a:avLst/>
          </a:prstGeom>
        </p:spPr>
      </p:pic>
    </p:spTree>
    <p:extLst>
      <p:ext uri="{BB962C8B-B14F-4D97-AF65-F5344CB8AC3E}">
        <p14:creationId xmlns:p14="http://schemas.microsoft.com/office/powerpoint/2010/main" val="94688606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DC18A-BB0D-4E56-AE3C-C31FC48059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68995" y="1499640"/>
            <a:ext cx="2199612" cy="3999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A0DF755-5E4D-4432-A393-B2D79D5DFA7F}"/>
              </a:ext>
            </a:extLst>
          </p:cNvPr>
          <p:cNvSpPr txBox="1"/>
          <p:nvPr/>
        </p:nvSpPr>
        <p:spPr>
          <a:xfrm>
            <a:off x="81280" y="5762396"/>
            <a:ext cx="9357360" cy="715581"/>
          </a:xfrm>
          <a:prstGeom prst="rect">
            <a:avLst/>
          </a:prstGeom>
          <a:noFill/>
        </p:spPr>
        <p:txBody>
          <a:bodyPr wrap="square" rtlCol="0">
            <a:spAutoFit/>
          </a:bodyPr>
          <a:lstStyle/>
          <a:p>
            <a:pPr algn="ctr"/>
            <a:r>
              <a:rPr lang="en-GB" sz="4050" dirty="0">
                <a:latin typeface="Century Gothic" panose="020B0502020202020204" pitchFamily="34" charset="0"/>
                <a:cs typeface="MV Boli" panose="02000500030200090000" pitchFamily="2" charset="0"/>
              </a:rPr>
              <a:t>Get out and about!</a:t>
            </a:r>
          </a:p>
        </p:txBody>
      </p:sp>
      <p:pic>
        <p:nvPicPr>
          <p:cNvPr id="6" name="Picture 5">
            <a:extLst>
              <a:ext uri="{FF2B5EF4-FFF2-40B4-BE49-F238E27FC236}">
                <a16:creationId xmlns:a16="http://schemas.microsoft.com/office/drawing/2014/main" id="{8F0AC59C-A8BB-42E5-B323-122E303E40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5476" y="1499640"/>
            <a:ext cx="2999471" cy="3999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pushing a child in a wheelchair&#10;&#10;Description automatically generated with medium confidence">
            <a:extLst>
              <a:ext uri="{FF2B5EF4-FFF2-40B4-BE49-F238E27FC236}">
                <a16:creationId xmlns:a16="http://schemas.microsoft.com/office/drawing/2014/main" id="{2EEAEF06-A80F-E59A-6668-1B660D874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054" y="1419276"/>
            <a:ext cx="2999471" cy="4079658"/>
          </a:xfrm>
          <a:prstGeom prst="rect">
            <a:avLst/>
          </a:prstGeom>
        </p:spPr>
      </p:pic>
    </p:spTree>
    <p:extLst>
      <p:ext uri="{BB962C8B-B14F-4D97-AF65-F5344CB8AC3E}">
        <p14:creationId xmlns:p14="http://schemas.microsoft.com/office/powerpoint/2010/main" val="105986090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0E7473-9176-4CBC-91AF-6AAA797274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082" y="808274"/>
            <a:ext cx="3005935" cy="47073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3082E103-D6CE-4B11-ACD1-EBDC03E1D7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711" y="863995"/>
            <a:ext cx="3496590" cy="45959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01221692-8017-A58F-B45F-C586752373C3}"/>
              </a:ext>
            </a:extLst>
          </p:cNvPr>
          <p:cNvSpPr txBox="1"/>
          <p:nvPr/>
        </p:nvSpPr>
        <p:spPr>
          <a:xfrm>
            <a:off x="1129847" y="5872085"/>
            <a:ext cx="6622233" cy="584775"/>
          </a:xfrm>
          <a:prstGeom prst="rect">
            <a:avLst/>
          </a:prstGeom>
          <a:noFill/>
        </p:spPr>
        <p:txBody>
          <a:bodyPr wrap="square" rtlCol="0">
            <a:spAutoFit/>
          </a:bodyPr>
          <a:lstStyle/>
          <a:p>
            <a:pPr algn="ctr"/>
            <a:r>
              <a:rPr lang="en-GB" sz="3200" dirty="0">
                <a:latin typeface="Century Gothic" panose="020B0502020202020204" pitchFamily="34" charset="0"/>
                <a:cs typeface="MV Boli" panose="02000500030200090000" pitchFamily="2" charset="0"/>
              </a:rPr>
              <a:t>Share our skills and our goodies!</a:t>
            </a:r>
          </a:p>
        </p:txBody>
      </p:sp>
    </p:spTree>
    <p:extLst>
      <p:ext uri="{BB962C8B-B14F-4D97-AF65-F5344CB8AC3E}">
        <p14:creationId xmlns:p14="http://schemas.microsoft.com/office/powerpoint/2010/main" val="405948849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4D9B6-65F1-4222-8610-E74145C880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5350" y="614897"/>
            <a:ext cx="3144177" cy="4465103"/>
          </a:xfrm>
          <a:prstGeom prst="rect">
            <a:avLst/>
          </a:prstGeom>
          <a:ln w="130175" cap="sq" cmpd="sng">
            <a:solidFill>
              <a:srgbClr val="7030A0"/>
            </a:solidFill>
            <a:prstDash val="solid"/>
            <a:round/>
            <a:extLst>
              <a:ext uri="{C807C97D-BFC1-408E-A445-0C87EB9F89A2}">
                <ask:lineSketchStyleProps xmlns:ask="http://schemas.microsoft.com/office/drawing/2018/sketchyshapes">
                  <ask:type>
                    <ask:lineSketchNone/>
                  </ask:type>
                </ask:lineSketchStyleProps>
              </a:ext>
            </a:extLst>
          </a:ln>
          <a:effectLst>
            <a:innerShdw blurRad="76200">
              <a:srgbClr val="000000"/>
            </a:innerShdw>
          </a:effectLst>
        </p:spPr>
      </p:pic>
      <p:sp>
        <p:nvSpPr>
          <p:cNvPr id="4" name="TextBox 3">
            <a:extLst>
              <a:ext uri="{FF2B5EF4-FFF2-40B4-BE49-F238E27FC236}">
                <a16:creationId xmlns:a16="http://schemas.microsoft.com/office/drawing/2014/main" id="{C3642B5C-601C-4E96-927E-DC6F94251F27}"/>
              </a:ext>
            </a:extLst>
          </p:cNvPr>
          <p:cNvSpPr txBox="1"/>
          <p:nvPr/>
        </p:nvSpPr>
        <p:spPr>
          <a:xfrm>
            <a:off x="-138351" y="5365135"/>
            <a:ext cx="9103360" cy="1418786"/>
          </a:xfrm>
          <a:prstGeom prst="rect">
            <a:avLst/>
          </a:prstGeom>
          <a:noFill/>
        </p:spPr>
        <p:txBody>
          <a:bodyPr wrap="square" rtlCol="0">
            <a:spAutoFit/>
          </a:bodyPr>
          <a:lstStyle/>
          <a:p>
            <a:pPr algn="ctr">
              <a:lnSpc>
                <a:spcPct val="150000"/>
              </a:lnSpc>
            </a:pPr>
            <a:r>
              <a:rPr lang="en-GB" sz="2000" dirty="0">
                <a:latin typeface="Century Gothic" panose="020B0502020202020204" pitchFamily="34" charset="0"/>
                <a:cs typeface="MV Boli" panose="02000500030200090000" pitchFamily="2" charset="0"/>
              </a:rPr>
              <a:t>Find ways to stay connected</a:t>
            </a:r>
          </a:p>
          <a:p>
            <a:pPr algn="ctr">
              <a:lnSpc>
                <a:spcPct val="150000"/>
              </a:lnSpc>
            </a:pPr>
            <a:r>
              <a:rPr lang="en-GB" sz="2000" dirty="0">
                <a:latin typeface="Century Gothic" panose="020B0502020202020204" pitchFamily="34" charset="0"/>
                <a:cs typeface="MV Boli" panose="02000500030200090000" pitchFamily="2" charset="0"/>
              </a:rPr>
              <a:t> Superstar DJ Dale kept us going during lockdown </a:t>
            </a:r>
          </a:p>
          <a:p>
            <a:pPr algn="ctr">
              <a:lnSpc>
                <a:spcPct val="150000"/>
              </a:lnSpc>
            </a:pPr>
            <a:r>
              <a:rPr lang="en-GB" sz="2000" dirty="0">
                <a:latin typeface="Century Gothic" panose="020B0502020202020204" pitchFamily="34" charset="0"/>
                <a:cs typeface="MV Boli" panose="02000500030200090000" pitchFamily="2" charset="0"/>
              </a:rPr>
              <a:t>at our front room discos over Zoom</a:t>
            </a:r>
          </a:p>
        </p:txBody>
      </p:sp>
    </p:spTree>
    <p:extLst>
      <p:ext uri="{BB962C8B-B14F-4D97-AF65-F5344CB8AC3E}">
        <p14:creationId xmlns:p14="http://schemas.microsoft.com/office/powerpoint/2010/main" val="86287060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74C463-AE65-4737-A138-50E0412F3C2F}"/>
              </a:ext>
            </a:extLst>
          </p:cNvPr>
          <p:cNvSpPr txBox="1"/>
          <p:nvPr/>
        </p:nvSpPr>
        <p:spPr>
          <a:xfrm>
            <a:off x="1920239" y="5452612"/>
            <a:ext cx="5334002" cy="646331"/>
          </a:xfrm>
          <a:prstGeom prst="rect">
            <a:avLst/>
          </a:prstGeom>
          <a:noFill/>
        </p:spPr>
        <p:txBody>
          <a:bodyPr wrap="square" rtlCol="0">
            <a:spAutoFit/>
          </a:bodyPr>
          <a:lstStyle/>
          <a:p>
            <a:pPr algn="ctr"/>
            <a:r>
              <a:rPr lang="en-GB" sz="3600" dirty="0">
                <a:latin typeface="Century Gothic" panose="020B0502020202020204" pitchFamily="34" charset="0"/>
                <a:cs typeface="MV Boli" panose="02000500030200090000" pitchFamily="2" charset="0"/>
              </a:rPr>
              <a:t>Simply be together!</a:t>
            </a:r>
          </a:p>
        </p:txBody>
      </p:sp>
      <p:pic>
        <p:nvPicPr>
          <p:cNvPr id="5" name="Picture 4" descr="A picture containing person&#10;&#10;Description automatically generated">
            <a:extLst>
              <a:ext uri="{FF2B5EF4-FFF2-40B4-BE49-F238E27FC236}">
                <a16:creationId xmlns:a16="http://schemas.microsoft.com/office/drawing/2014/main" id="{8F22BFBF-E44D-BBA1-F0D6-DBEF8BE10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935480" y="1097280"/>
            <a:ext cx="5303519" cy="3977639"/>
          </a:xfrm>
          <a:prstGeom prst="rect">
            <a:avLst/>
          </a:prstGeom>
        </p:spPr>
      </p:pic>
    </p:spTree>
    <p:extLst>
      <p:ext uri="{BB962C8B-B14F-4D97-AF65-F5344CB8AC3E}">
        <p14:creationId xmlns:p14="http://schemas.microsoft.com/office/powerpoint/2010/main" val="10811266"/>
      </p:ext>
    </p:extLst>
  </p:cSld>
  <p:clrMapOvr>
    <a:masterClrMapping/>
  </p:clrMapOvr>
  <mc:AlternateContent xmlns:mc="http://schemas.openxmlformats.org/markup-compatibility/2006" xmlns:p14="http://schemas.microsoft.com/office/powerpoint/2010/main">
    <mc:Choice Requires="p14">
      <p:transition spd="slow" p14:dur="2000" advTm="610000"/>
    </mc:Choice>
    <mc:Fallback xmlns="">
      <p:transition spd="slow" advTm="6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B031D281-7093-B722-97E4-D2977DA5B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9" y="664879"/>
            <a:ext cx="7815431" cy="5528242"/>
          </a:xfrm>
          <a:prstGeom prst="rect">
            <a:avLst/>
          </a:prstGeom>
        </p:spPr>
      </p:pic>
    </p:spTree>
    <p:extLst>
      <p:ext uri="{BB962C8B-B14F-4D97-AF65-F5344CB8AC3E}">
        <p14:creationId xmlns:p14="http://schemas.microsoft.com/office/powerpoint/2010/main" val="880808012"/>
      </p:ext>
    </p:extLst>
  </p:cSld>
  <p:clrMapOvr>
    <a:masterClrMapping/>
  </p:clrMapOvr>
  <mc:AlternateContent xmlns:mc="http://schemas.openxmlformats.org/markup-compatibility/2006" xmlns:p14="http://schemas.microsoft.com/office/powerpoint/2010/main">
    <mc:Choice Requires="p14">
      <p:transition spd="slow" p14:dur="2000" advTm="2701000"/>
    </mc:Choice>
    <mc:Fallback xmlns="">
      <p:transition spd="slow" advTm="270100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47C2C-FAA9-4C14-9B34-A9CA431FCCE4}"/>
              </a:ext>
            </a:extLst>
          </p:cNvPr>
          <p:cNvSpPr>
            <a:spLocks noGrp="1"/>
          </p:cNvSpPr>
          <p:nvPr>
            <p:ph idx="1"/>
          </p:nvPr>
        </p:nvSpPr>
        <p:spPr>
          <a:xfrm>
            <a:off x="1102360" y="402569"/>
            <a:ext cx="6939280" cy="1340665"/>
          </a:xfrm>
        </p:spPr>
        <p:txBody>
          <a:bodyPr>
            <a:noAutofit/>
          </a:bodyPr>
          <a:lstStyle/>
          <a:p>
            <a:pPr marL="0" indent="0" algn="ctr">
              <a:lnSpc>
                <a:spcPct val="120000"/>
              </a:lnSpc>
              <a:buNone/>
            </a:pPr>
            <a:r>
              <a:rPr lang="en-GB" sz="2000" dirty="0"/>
              <a:t>Thank you for choosing to join our workshop.</a:t>
            </a:r>
          </a:p>
          <a:p>
            <a:pPr marL="0" indent="0" algn="ctr">
              <a:lnSpc>
                <a:spcPct val="120000"/>
              </a:lnSpc>
              <a:buNone/>
            </a:pPr>
            <a:r>
              <a:rPr lang="en-GB" sz="2000" dirty="0"/>
              <a:t>We hope you have found it useful and it helps you to build community for inclusion wherever you live.</a:t>
            </a:r>
          </a:p>
          <a:p>
            <a:pPr marL="0" indent="0" algn="ctr">
              <a:lnSpc>
                <a:spcPct val="120000"/>
              </a:lnSpc>
              <a:buNone/>
            </a:pPr>
            <a:endParaRPr lang="en-GB" sz="2000" dirty="0"/>
          </a:p>
          <a:p>
            <a:pPr marL="0" indent="0" algn="ctr">
              <a:lnSpc>
                <a:spcPct val="120000"/>
              </a:lnSpc>
              <a:buNone/>
            </a:pPr>
            <a:endParaRPr lang="en-GB" sz="2000" dirty="0"/>
          </a:p>
        </p:txBody>
      </p:sp>
      <p:pic>
        <p:nvPicPr>
          <p:cNvPr id="4" name="Picture 3">
            <a:extLst>
              <a:ext uri="{FF2B5EF4-FFF2-40B4-BE49-F238E27FC236}">
                <a16:creationId xmlns:a16="http://schemas.microsoft.com/office/drawing/2014/main" id="{B0A30813-6E8C-DCFE-3913-1FDA1ED28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7201" y="5861883"/>
            <a:ext cx="802622" cy="80262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463F9EC0-A76B-89E1-B64E-6798735BD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1840548"/>
            <a:ext cx="3429000" cy="3429000"/>
          </a:xfrm>
          <a:prstGeom prst="rect">
            <a:avLst/>
          </a:prstGeom>
        </p:spPr>
      </p:pic>
      <p:sp>
        <p:nvSpPr>
          <p:cNvPr id="6" name="TextBox 5">
            <a:extLst>
              <a:ext uri="{FF2B5EF4-FFF2-40B4-BE49-F238E27FC236}">
                <a16:creationId xmlns:a16="http://schemas.microsoft.com/office/drawing/2014/main" id="{2849EF4A-F0F6-01F4-6395-E29E27B125B2}"/>
              </a:ext>
            </a:extLst>
          </p:cNvPr>
          <p:cNvSpPr txBox="1"/>
          <p:nvPr/>
        </p:nvSpPr>
        <p:spPr>
          <a:xfrm>
            <a:off x="1879600" y="5464176"/>
            <a:ext cx="5384800" cy="1200329"/>
          </a:xfrm>
          <a:prstGeom prst="rect">
            <a:avLst/>
          </a:prstGeom>
          <a:noFill/>
        </p:spPr>
        <p:txBody>
          <a:bodyPr wrap="square" rtlCol="0">
            <a:spAutoFit/>
          </a:bodyPr>
          <a:lstStyle/>
          <a:p>
            <a:pPr marL="0" indent="0" algn="ctr">
              <a:buNone/>
            </a:pPr>
            <a:r>
              <a:rPr lang="en-GB" sz="1800" dirty="0"/>
              <a:t>You can find Exclusively Inclusive on social media</a:t>
            </a:r>
          </a:p>
          <a:p>
            <a:pPr marL="0" indent="0" algn="ctr">
              <a:buNone/>
            </a:pPr>
            <a:r>
              <a:rPr lang="en-GB" sz="1800" dirty="0"/>
              <a:t>Facebook: @exclusivelyinclusivecraven </a:t>
            </a:r>
          </a:p>
          <a:p>
            <a:pPr marL="0" indent="0" algn="ctr">
              <a:buNone/>
            </a:pPr>
            <a:r>
              <a:rPr lang="en-GB" sz="1800" dirty="0"/>
              <a:t>Twitter: @excinclusive</a:t>
            </a:r>
          </a:p>
          <a:p>
            <a:pPr marL="0" indent="0" algn="ctr">
              <a:buNone/>
            </a:pPr>
            <a:r>
              <a:rPr lang="en-GB" sz="1800" dirty="0"/>
              <a:t>Instagram: @excincnorthyorkshire</a:t>
            </a:r>
          </a:p>
        </p:txBody>
      </p:sp>
    </p:spTree>
    <p:extLst>
      <p:ext uri="{BB962C8B-B14F-4D97-AF65-F5344CB8AC3E}">
        <p14:creationId xmlns:p14="http://schemas.microsoft.com/office/powerpoint/2010/main" val="739773658"/>
      </p:ext>
    </p:extLst>
  </p:cSld>
  <p:clrMapOvr>
    <a:masterClrMapping/>
  </p:clrMapOvr>
  <mc:AlternateContent xmlns:mc="http://schemas.openxmlformats.org/markup-compatibility/2006" xmlns:p14="http://schemas.microsoft.com/office/powerpoint/2010/main">
    <mc:Choice Requires="p14">
      <p:transition spd="slow" p14:dur="2000" advClick="0" advTm="1204000"/>
    </mc:Choice>
    <mc:Fallback xmlns="">
      <p:transition spd="slow" advClick="0" advTm="120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50EC4A-2333-E76C-324C-FD03503FD40F}"/>
              </a:ext>
            </a:extLst>
          </p:cNvPr>
          <p:cNvSpPr txBox="1"/>
          <p:nvPr/>
        </p:nvSpPr>
        <p:spPr>
          <a:xfrm>
            <a:off x="965200" y="3820164"/>
            <a:ext cx="7640320" cy="2812308"/>
          </a:xfrm>
          <a:prstGeom prst="rect">
            <a:avLst/>
          </a:prstGeom>
          <a:noFill/>
        </p:spPr>
        <p:txBody>
          <a:bodyPr wrap="square">
            <a:spAutoFit/>
          </a:bodyPr>
          <a:lstStyle/>
          <a:p>
            <a:pPr algn="ctr">
              <a:lnSpc>
                <a:spcPct val="150000"/>
              </a:lnSpc>
            </a:pPr>
            <a:r>
              <a:rPr lang="en-GB" sz="2000" dirty="0">
                <a:latin typeface="Century Gothic" panose="020B0502020202020204" pitchFamily="34" charset="0"/>
              </a:rPr>
              <a:t>Then we will  invite you to play our board game called “Making Connections, Building Community” that can help us think about what we can all do in our own neighbourhoods and communities </a:t>
            </a:r>
          </a:p>
          <a:p>
            <a:pPr algn="ctr">
              <a:lnSpc>
                <a:spcPct val="150000"/>
              </a:lnSpc>
            </a:pPr>
            <a:r>
              <a:rPr lang="en-GB" sz="2000" dirty="0">
                <a:latin typeface="Century Gothic" panose="020B0502020202020204" pitchFamily="34" charset="0"/>
              </a:rPr>
              <a:t>to help us lead good lives.</a:t>
            </a:r>
          </a:p>
          <a:p>
            <a:pPr algn="ctr">
              <a:lnSpc>
                <a:spcPct val="150000"/>
              </a:lnSpc>
            </a:pPr>
            <a:r>
              <a:rPr lang="en-GB" sz="2000" dirty="0">
                <a:latin typeface="Century Gothic" panose="020B0502020202020204" pitchFamily="34" charset="0"/>
              </a:rPr>
              <a:t>But first Katie will tell us a little bit of how it all began…</a:t>
            </a:r>
            <a:endParaRPr lang="en-GB" sz="2000" dirty="0"/>
          </a:p>
        </p:txBody>
      </p:sp>
      <p:pic>
        <p:nvPicPr>
          <p:cNvPr id="5" name="Picture 4" descr="A person smiling for the camera&#10;&#10;Description automatically generated with low confidence">
            <a:extLst>
              <a:ext uri="{FF2B5EF4-FFF2-40B4-BE49-F238E27FC236}">
                <a16:creationId xmlns:a16="http://schemas.microsoft.com/office/drawing/2014/main" id="{66636CF5-A4E8-AAEC-BB90-43041E03F8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9452" y="345438"/>
            <a:ext cx="2865096" cy="3302002"/>
          </a:xfrm>
          <a:prstGeom prst="rect">
            <a:avLst/>
          </a:prstGeom>
          <a:ln w="28575">
            <a:solidFill>
              <a:schemeClr val="tx1"/>
            </a:solidFill>
          </a:ln>
        </p:spPr>
      </p:pic>
    </p:spTree>
    <p:extLst>
      <p:ext uri="{BB962C8B-B14F-4D97-AF65-F5344CB8AC3E}">
        <p14:creationId xmlns:p14="http://schemas.microsoft.com/office/powerpoint/2010/main" val="3889331113"/>
      </p:ext>
    </p:extLst>
  </p:cSld>
  <p:clrMapOvr>
    <a:masterClrMapping/>
  </p:clrMapOvr>
  <mc:AlternateContent xmlns:mc="http://schemas.openxmlformats.org/markup-compatibility/2006" xmlns:p14="http://schemas.microsoft.com/office/powerpoint/2010/main">
    <mc:Choice Requires="p14">
      <p:transition spd="slow" p14:dur="2000" advClick="0" advTm="604000"/>
    </mc:Choice>
    <mc:Fallback xmlns="">
      <p:transition spd="slow" advClick="0" advTm="60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82366-8BC5-4B0F-9EFF-A0D724B8F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943" y="652671"/>
            <a:ext cx="2613847" cy="4752449"/>
          </a:xfrm>
          <a:prstGeom prst="rect">
            <a:avLst/>
          </a:prstGeom>
          <a:ln w="25400">
            <a:solidFill>
              <a:schemeClr val="tx1"/>
            </a:solidFill>
          </a:ln>
        </p:spPr>
      </p:pic>
      <p:pic>
        <p:nvPicPr>
          <p:cNvPr id="7" name="Picture 6">
            <a:extLst>
              <a:ext uri="{FF2B5EF4-FFF2-40B4-BE49-F238E27FC236}">
                <a16:creationId xmlns:a16="http://schemas.microsoft.com/office/drawing/2014/main" id="{EF131A6C-B2AB-44C8-9A57-C853D8BBD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900" y="652671"/>
            <a:ext cx="3015157" cy="4752449"/>
          </a:xfrm>
          <a:prstGeom prst="rect">
            <a:avLst/>
          </a:prstGeom>
          <a:ln w="25400">
            <a:solidFill>
              <a:schemeClr val="tx1"/>
            </a:solidFill>
          </a:ln>
        </p:spPr>
      </p:pic>
      <p:sp>
        <p:nvSpPr>
          <p:cNvPr id="8" name="TextBox 7">
            <a:extLst>
              <a:ext uri="{FF2B5EF4-FFF2-40B4-BE49-F238E27FC236}">
                <a16:creationId xmlns:a16="http://schemas.microsoft.com/office/drawing/2014/main" id="{D52DDA9A-C851-44C2-8FD0-BEEA450C5CA9}"/>
              </a:ext>
            </a:extLst>
          </p:cNvPr>
          <p:cNvSpPr txBox="1"/>
          <p:nvPr/>
        </p:nvSpPr>
        <p:spPr>
          <a:xfrm>
            <a:off x="1266751" y="5674414"/>
            <a:ext cx="6508376" cy="1061829"/>
          </a:xfrm>
          <a:prstGeom prst="rect">
            <a:avLst/>
          </a:prstGeom>
          <a:noFill/>
        </p:spPr>
        <p:txBody>
          <a:bodyPr wrap="square" rtlCol="0">
            <a:spAutoFit/>
          </a:bodyPr>
          <a:lstStyle/>
          <a:p>
            <a:pPr algn="ctr"/>
            <a:r>
              <a:rPr lang="en-GB" sz="2100" dirty="0">
                <a:latin typeface="Century Gothic" panose="020B0502020202020204" pitchFamily="34" charset="0"/>
                <a:cs typeface="MV Boli" panose="02000500030200090000" pitchFamily="2" charset="0"/>
              </a:rPr>
              <a:t>The inspiration behind Exclusively Inclusive</a:t>
            </a:r>
          </a:p>
          <a:p>
            <a:pPr algn="ctr"/>
            <a:endParaRPr lang="en-GB" sz="2100" dirty="0">
              <a:latin typeface="Century Gothic" panose="020B0502020202020204" pitchFamily="34" charset="0"/>
              <a:cs typeface="MV Boli" panose="02000500030200090000" pitchFamily="2" charset="0"/>
            </a:endParaRPr>
          </a:p>
          <a:p>
            <a:pPr algn="ctr"/>
            <a:r>
              <a:rPr lang="en-GB" sz="2100" dirty="0">
                <a:latin typeface="Century Gothic" panose="020B0502020202020204" pitchFamily="34" charset="0"/>
                <a:cs typeface="MV Boli" panose="02000500030200090000" pitchFamily="2" charset="0"/>
              </a:rPr>
              <a:t>Gareth and Veronica </a:t>
            </a:r>
          </a:p>
        </p:txBody>
      </p:sp>
    </p:spTree>
    <p:extLst>
      <p:ext uri="{BB962C8B-B14F-4D97-AF65-F5344CB8AC3E}">
        <p14:creationId xmlns:p14="http://schemas.microsoft.com/office/powerpoint/2010/main" val="1084213168"/>
      </p:ext>
    </p:extLst>
  </p:cSld>
  <p:clrMapOvr>
    <a:masterClrMapping/>
  </p:clrMapOvr>
  <mc:AlternateContent xmlns:mc="http://schemas.openxmlformats.org/markup-compatibility/2006" xmlns:p14="http://schemas.microsoft.com/office/powerpoint/2010/main">
    <mc:Choice Requires="p14">
      <p:transition spd="slow" p14:dur="2000" advClick="0" advTm="604000"/>
    </mc:Choice>
    <mc:Fallback xmlns="">
      <p:transition spd="slow" advClick="0" advTm="60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7FF6FC-C84C-B8B5-8EBB-AD4276F9A243}"/>
              </a:ext>
            </a:extLst>
          </p:cNvPr>
          <p:cNvSpPr>
            <a:spLocks noGrp="1"/>
          </p:cNvSpPr>
          <p:nvPr>
            <p:ph type="body" idx="1"/>
          </p:nvPr>
        </p:nvSpPr>
        <p:spPr>
          <a:xfrm>
            <a:off x="284480" y="538480"/>
            <a:ext cx="8575040" cy="6075680"/>
          </a:xfrm>
        </p:spPr>
        <p:txBody>
          <a:bodyPr>
            <a:noAutofit/>
          </a:bodyPr>
          <a:lstStyle/>
          <a:p>
            <a:r>
              <a:rPr lang="en-GB" sz="2000" b="1" dirty="0">
                <a:solidFill>
                  <a:schemeClr val="accent1">
                    <a:lumMod val="75000"/>
                  </a:schemeClr>
                </a:solidFill>
                <a:latin typeface="Century Gothic" panose="020B0502020202020204" pitchFamily="34" charset="0"/>
              </a:rPr>
              <a:t>Happy Mondays Together </a:t>
            </a:r>
            <a:r>
              <a:rPr lang="en-GB" sz="2000" dirty="0">
                <a:latin typeface="Century Gothic" panose="020B0502020202020204" pitchFamily="34" charset="0"/>
              </a:rPr>
              <a:t>– Social group with wellbeing focus</a:t>
            </a:r>
          </a:p>
          <a:p>
            <a:endParaRPr lang="en-GB" sz="2000" dirty="0">
              <a:latin typeface="Century Gothic" panose="020B0502020202020204" pitchFamily="34" charset="0"/>
            </a:endParaRPr>
          </a:p>
          <a:p>
            <a:r>
              <a:rPr lang="en-GB" sz="2000" b="1" dirty="0">
                <a:solidFill>
                  <a:schemeClr val="accent1">
                    <a:lumMod val="75000"/>
                  </a:schemeClr>
                </a:solidFill>
                <a:latin typeface="Century Gothic" panose="020B0502020202020204" pitchFamily="34" charset="0"/>
              </a:rPr>
              <a:t>Building Connections </a:t>
            </a:r>
            <a:r>
              <a:rPr lang="en-GB" sz="2000" dirty="0">
                <a:latin typeface="Century Gothic" panose="020B0502020202020204" pitchFamily="34" charset="0"/>
              </a:rPr>
              <a:t>– Lego Club</a:t>
            </a:r>
          </a:p>
          <a:p>
            <a:endParaRPr lang="en-GB" sz="2000" dirty="0">
              <a:latin typeface="Century Gothic" panose="020B0502020202020204" pitchFamily="34" charset="0"/>
            </a:endParaRPr>
          </a:p>
          <a:p>
            <a:r>
              <a:rPr lang="en-GB" sz="2000" b="1" dirty="0">
                <a:solidFill>
                  <a:schemeClr val="accent1">
                    <a:lumMod val="75000"/>
                  </a:schemeClr>
                </a:solidFill>
                <a:latin typeface="Century Gothic" panose="020B0502020202020204" pitchFamily="34" charset="0"/>
              </a:rPr>
              <a:t>Be Friends Garden Gang </a:t>
            </a:r>
            <a:r>
              <a:rPr lang="en-GB" sz="2000" dirty="0">
                <a:solidFill>
                  <a:schemeClr val="accent1">
                    <a:lumMod val="75000"/>
                  </a:schemeClr>
                </a:solidFill>
                <a:latin typeface="Century Gothic" panose="020B0502020202020204" pitchFamily="34" charset="0"/>
              </a:rPr>
              <a:t>- </a:t>
            </a:r>
            <a:r>
              <a:rPr lang="en-GB" sz="2000" dirty="0">
                <a:latin typeface="Century Gothic" panose="020B0502020202020204" pitchFamily="34" charset="0"/>
              </a:rPr>
              <a:t>Allotment</a:t>
            </a:r>
          </a:p>
          <a:p>
            <a:endParaRPr lang="en-GB" sz="2000" dirty="0">
              <a:latin typeface="Century Gothic" panose="020B0502020202020204" pitchFamily="34" charset="0"/>
            </a:endParaRPr>
          </a:p>
          <a:p>
            <a:r>
              <a:rPr lang="en-GB" sz="2000" b="1" dirty="0">
                <a:solidFill>
                  <a:schemeClr val="accent1">
                    <a:lumMod val="75000"/>
                  </a:schemeClr>
                </a:solidFill>
                <a:latin typeface="Century Gothic" panose="020B0502020202020204" pitchFamily="34" charset="0"/>
              </a:rPr>
              <a:t>Wellbeing Wednesday </a:t>
            </a:r>
            <a:r>
              <a:rPr lang="en-GB" sz="2000" dirty="0">
                <a:solidFill>
                  <a:schemeClr val="accent1">
                    <a:lumMod val="75000"/>
                  </a:schemeClr>
                </a:solidFill>
                <a:latin typeface="Century Gothic" panose="020B0502020202020204" pitchFamily="34" charset="0"/>
              </a:rPr>
              <a:t>- </a:t>
            </a:r>
            <a:r>
              <a:rPr lang="en-GB" sz="2000" dirty="0">
                <a:latin typeface="Century Gothic" panose="020B0502020202020204" pitchFamily="34" charset="0"/>
              </a:rPr>
              <a:t>Relaxation session on Zoom</a:t>
            </a:r>
          </a:p>
          <a:p>
            <a:endParaRPr lang="en-GB" sz="2000" dirty="0">
              <a:latin typeface="Century Gothic" panose="020B0502020202020204" pitchFamily="34" charset="0"/>
            </a:endParaRPr>
          </a:p>
          <a:p>
            <a:r>
              <a:rPr lang="en-GB" sz="2000" b="1" dirty="0">
                <a:solidFill>
                  <a:schemeClr val="accent1">
                    <a:lumMod val="75000"/>
                  </a:schemeClr>
                </a:solidFill>
                <a:latin typeface="Century Gothic" panose="020B0502020202020204" pitchFamily="34" charset="0"/>
              </a:rPr>
              <a:t>Kin-bal</a:t>
            </a:r>
            <a:r>
              <a:rPr lang="en-GB" sz="2000" dirty="0">
                <a:solidFill>
                  <a:schemeClr val="accent1">
                    <a:lumMod val="75000"/>
                  </a:schemeClr>
                </a:solidFill>
                <a:latin typeface="Century Gothic" panose="020B0502020202020204" pitchFamily="34" charset="0"/>
              </a:rPr>
              <a:t>l</a:t>
            </a:r>
            <a:r>
              <a:rPr lang="en-GB" sz="2000" dirty="0">
                <a:latin typeface="Century Gothic" panose="020B0502020202020204" pitchFamily="34" charset="0"/>
              </a:rPr>
              <a:t> - Fun physical activity</a:t>
            </a:r>
          </a:p>
          <a:p>
            <a:endParaRPr lang="en-GB" sz="2000" dirty="0">
              <a:latin typeface="Century Gothic" panose="020B0502020202020204" pitchFamily="34" charset="0"/>
            </a:endParaRPr>
          </a:p>
          <a:p>
            <a:r>
              <a:rPr lang="en-GB" sz="2000" b="1" dirty="0">
                <a:solidFill>
                  <a:schemeClr val="accent1">
                    <a:lumMod val="75000"/>
                  </a:schemeClr>
                </a:solidFill>
                <a:latin typeface="Century Gothic" panose="020B0502020202020204" pitchFamily="34" charset="0"/>
              </a:rPr>
              <a:t>Come Dine with Us! </a:t>
            </a:r>
            <a:r>
              <a:rPr lang="en-GB" sz="2000" dirty="0">
                <a:solidFill>
                  <a:schemeClr val="accent1">
                    <a:lumMod val="75000"/>
                  </a:schemeClr>
                </a:solidFill>
                <a:latin typeface="Century Gothic" panose="020B0502020202020204" pitchFamily="34" charset="0"/>
              </a:rPr>
              <a:t>- </a:t>
            </a:r>
            <a:r>
              <a:rPr lang="en-GB" sz="2000" dirty="0">
                <a:latin typeface="Century Gothic" panose="020B0502020202020204" pitchFamily="34" charset="0"/>
              </a:rPr>
              <a:t>Cook together and eat together </a:t>
            </a:r>
          </a:p>
          <a:p>
            <a:endParaRPr lang="en-GB" sz="2000" dirty="0">
              <a:latin typeface="Century Gothic" panose="020B0502020202020204" pitchFamily="34" charset="0"/>
            </a:endParaRPr>
          </a:p>
          <a:p>
            <a:r>
              <a:rPr lang="en-GB" sz="2000" b="1" dirty="0">
                <a:solidFill>
                  <a:schemeClr val="accent1">
                    <a:lumMod val="75000"/>
                  </a:schemeClr>
                </a:solidFill>
                <a:latin typeface="Century Gothic" panose="020B0502020202020204" pitchFamily="34" charset="0"/>
              </a:rPr>
              <a:t>Club ViVA 52  </a:t>
            </a:r>
            <a:r>
              <a:rPr lang="en-GB" sz="2000" dirty="0">
                <a:latin typeface="Century Gothic" panose="020B0502020202020204" pitchFamily="34" charset="0"/>
              </a:rPr>
              <a:t>- Club night </a:t>
            </a:r>
          </a:p>
          <a:p>
            <a:endParaRPr lang="en-GB" sz="2000" dirty="0">
              <a:latin typeface="Century Gothic" panose="020B0502020202020204" pitchFamily="34" charset="0"/>
            </a:endParaRPr>
          </a:p>
          <a:p>
            <a:r>
              <a:rPr lang="en-GB" sz="2000" b="1" dirty="0">
                <a:solidFill>
                  <a:schemeClr val="accent1">
                    <a:lumMod val="75000"/>
                  </a:schemeClr>
                </a:solidFill>
                <a:latin typeface="Century Gothic" panose="020B0502020202020204" pitchFamily="34" charset="0"/>
              </a:rPr>
              <a:t>Craven Gazette</a:t>
            </a:r>
            <a:r>
              <a:rPr lang="en-GB" sz="2000" b="1" dirty="0">
                <a:latin typeface="Century Gothic" panose="020B0502020202020204" pitchFamily="34" charset="0"/>
              </a:rPr>
              <a:t> </a:t>
            </a:r>
            <a:r>
              <a:rPr lang="en-GB" sz="2000" dirty="0">
                <a:latin typeface="Century Gothic" panose="020B0502020202020204" pitchFamily="34" charset="0"/>
              </a:rPr>
              <a:t>– our news magazine</a:t>
            </a:r>
          </a:p>
          <a:p>
            <a:endParaRPr lang="en-GB" sz="2000" dirty="0">
              <a:latin typeface="Century Gothic" panose="020B0502020202020204" pitchFamily="34" charset="0"/>
            </a:endParaRPr>
          </a:p>
        </p:txBody>
      </p:sp>
    </p:spTree>
    <p:extLst>
      <p:ext uri="{BB962C8B-B14F-4D97-AF65-F5344CB8AC3E}">
        <p14:creationId xmlns:p14="http://schemas.microsoft.com/office/powerpoint/2010/main" val="1407241971"/>
      </p:ext>
    </p:extLst>
  </p:cSld>
  <p:clrMapOvr>
    <a:masterClrMapping/>
  </p:clrMapOvr>
  <mc:AlternateContent xmlns:mc="http://schemas.openxmlformats.org/markup-compatibility/2006" xmlns:p14="http://schemas.microsoft.com/office/powerpoint/2010/main">
    <mc:Choice Requires="p14">
      <p:transition spd="slow" p14:dur="2000" advTm="604000"/>
    </mc:Choice>
    <mc:Fallback xmlns="">
      <p:transition spd="slow" advTm="60400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672A55-2064-4B7F-94AA-3E850E2B49A3}"/>
              </a:ext>
            </a:extLst>
          </p:cNvPr>
          <p:cNvSpPr txBox="1"/>
          <p:nvPr/>
        </p:nvSpPr>
        <p:spPr>
          <a:xfrm>
            <a:off x="477520" y="5068705"/>
            <a:ext cx="8432799" cy="957121"/>
          </a:xfrm>
          <a:prstGeom prst="rect">
            <a:avLst/>
          </a:prstGeom>
          <a:noFill/>
        </p:spPr>
        <p:txBody>
          <a:bodyPr wrap="square" rtlCol="0">
            <a:spAutoFit/>
          </a:bodyPr>
          <a:lstStyle/>
          <a:p>
            <a:pPr algn="ctr">
              <a:lnSpc>
                <a:spcPct val="150000"/>
              </a:lnSpc>
            </a:pPr>
            <a:r>
              <a:rPr lang="en-GB" sz="2000" dirty="0">
                <a:latin typeface="Century Gothic" panose="020B0502020202020204" pitchFamily="34" charset="0"/>
              </a:rPr>
              <a:t>Feel free to sing or dance along </a:t>
            </a:r>
          </a:p>
          <a:p>
            <a:pPr algn="ctr">
              <a:lnSpc>
                <a:spcPct val="150000"/>
              </a:lnSpc>
            </a:pPr>
            <a:r>
              <a:rPr lang="en-GB" sz="2000" dirty="0">
                <a:latin typeface="Century Gothic" panose="020B0502020202020204" pitchFamily="34" charset="0"/>
              </a:rPr>
              <a:t>as you watch some of what we do!</a:t>
            </a:r>
          </a:p>
        </p:txBody>
      </p:sp>
      <p:pic>
        <p:nvPicPr>
          <p:cNvPr id="5" name="Picture 4" descr="A hand holding a potato&#10;&#10;Description automatically generated with medium confidence">
            <a:extLst>
              <a:ext uri="{FF2B5EF4-FFF2-40B4-BE49-F238E27FC236}">
                <a16:creationId xmlns:a16="http://schemas.microsoft.com/office/drawing/2014/main" id="{964FCE2D-AD86-D01E-078C-4F62FBE14975}"/>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0000"/>
                    </a14:imgEffect>
                    <a14:imgEffect>
                      <a14:brightnessContrast bright="17000" contrast="50000"/>
                    </a14:imgEffect>
                  </a14:imgLayer>
                </a14:imgProps>
              </a:ext>
              <a:ext uri="{28A0092B-C50C-407E-A947-70E740481C1C}">
                <a14:useLocalDpi xmlns:a14="http://schemas.microsoft.com/office/drawing/2010/main" val="0"/>
              </a:ext>
            </a:extLst>
          </a:blip>
          <a:stretch>
            <a:fillRect/>
          </a:stretch>
        </p:blipFill>
        <p:spPr>
          <a:xfrm>
            <a:off x="2363308" y="456480"/>
            <a:ext cx="4031302" cy="4308560"/>
          </a:xfrm>
          <a:prstGeom prst="rect">
            <a:avLst/>
          </a:prstGeom>
        </p:spPr>
      </p:pic>
    </p:spTree>
    <p:extLst>
      <p:ext uri="{BB962C8B-B14F-4D97-AF65-F5344CB8AC3E}">
        <p14:creationId xmlns:p14="http://schemas.microsoft.com/office/powerpoint/2010/main" val="3261476894"/>
      </p:ext>
    </p:extLst>
  </p:cSld>
  <p:clrMapOvr>
    <a:masterClrMapping/>
  </p:clrMapOvr>
  <mc:AlternateContent xmlns:mc="http://schemas.openxmlformats.org/markup-compatibility/2006" xmlns:p14="http://schemas.microsoft.com/office/powerpoint/2010/main">
    <mc:Choice Requires="p14">
      <p:transition spd="slow" p14:dur="2000" advTm="604000"/>
    </mc:Choice>
    <mc:Fallback xmlns="">
      <p:transition spd="slow" advTm="604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E90429-A1A7-4677-8633-86AE55A1B643}"/>
              </a:ext>
            </a:extLst>
          </p:cNvPr>
          <p:cNvSpPr txBox="1"/>
          <p:nvPr/>
        </p:nvSpPr>
        <p:spPr>
          <a:xfrm>
            <a:off x="1019855" y="5734692"/>
            <a:ext cx="7731760" cy="715581"/>
          </a:xfrm>
          <a:prstGeom prst="rect">
            <a:avLst/>
          </a:prstGeom>
          <a:noFill/>
        </p:spPr>
        <p:txBody>
          <a:bodyPr wrap="square" rtlCol="0">
            <a:spAutoFit/>
          </a:bodyPr>
          <a:lstStyle/>
          <a:p>
            <a:pPr algn="ctr"/>
            <a:r>
              <a:rPr lang="en-GB" sz="4050" dirty="0">
                <a:latin typeface="Century Gothic" panose="020B0502020202020204" pitchFamily="34" charset="0"/>
                <a:cs typeface="MV Boli" panose="02000500030200090000" pitchFamily="2" charset="0"/>
              </a:rPr>
              <a:t>Encourage self advocacy</a:t>
            </a:r>
            <a:r>
              <a:rPr lang="en-GB" sz="4050" dirty="0">
                <a:latin typeface="+mj-lt"/>
                <a:cs typeface="MV Boli" panose="02000500030200090000" pitchFamily="2" charset="0"/>
              </a:rPr>
              <a:t>!</a:t>
            </a:r>
          </a:p>
        </p:txBody>
      </p:sp>
      <p:pic>
        <p:nvPicPr>
          <p:cNvPr id="5" name="Picture 4">
            <a:extLst>
              <a:ext uri="{FF2B5EF4-FFF2-40B4-BE49-F238E27FC236}">
                <a16:creationId xmlns:a16="http://schemas.microsoft.com/office/drawing/2014/main" id="{17621099-BC3A-4864-B5EB-ACFB04AEA7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06085" y="563251"/>
            <a:ext cx="4159301" cy="4906480"/>
          </a:xfrm>
          <a:prstGeom prst="rect">
            <a:avLst/>
          </a:prstGeom>
          <a:ln w="228600" cap="sq" cmpd="thickThin">
            <a:noFill/>
            <a:prstDash val="solid"/>
            <a:miter lim="800000"/>
          </a:ln>
          <a:effectLst>
            <a:innerShdw blurRad="76200">
              <a:srgbClr val="000000"/>
            </a:innerShdw>
          </a:effectLst>
        </p:spPr>
      </p:pic>
      <p:pic>
        <p:nvPicPr>
          <p:cNvPr id="3" name="01-13- You ve Got The Love">
            <a:hlinkClick r:id="" action="ppaction://media"/>
            <a:extLst>
              <a:ext uri="{FF2B5EF4-FFF2-40B4-BE49-F238E27FC236}">
                <a16:creationId xmlns:a16="http://schemas.microsoft.com/office/drawing/2014/main" id="{3FA51D89-3BA0-9CF0-43F5-F0629329CD3C}"/>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192258" y="6092483"/>
            <a:ext cx="466503" cy="609600"/>
          </a:xfrm>
          <a:prstGeom prst="rect">
            <a:avLst/>
          </a:prstGeom>
        </p:spPr>
      </p:pic>
    </p:spTree>
    <p:extLst>
      <p:ext uri="{BB962C8B-B14F-4D97-AF65-F5344CB8AC3E}">
        <p14:creationId xmlns:p14="http://schemas.microsoft.com/office/powerpoint/2010/main" val="4929346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A2C0FDBB6CE74080906D4E87FFD3CB" ma:contentTypeVersion="16" ma:contentTypeDescription="Create a new document." ma:contentTypeScope="" ma:versionID="5ce9f086802a28d734b2ed50c994fb10">
  <xsd:schema xmlns:xsd="http://www.w3.org/2001/XMLSchema" xmlns:xs="http://www.w3.org/2001/XMLSchema" xmlns:p="http://schemas.microsoft.com/office/2006/metadata/properties" xmlns:ns2="c56f0124-96bd-4974-94a7-efbc5e74f883" xmlns:ns3="7f2f5a7d-760e-468e-94d3-a98147531287" targetNamespace="http://schemas.microsoft.com/office/2006/metadata/properties" ma:root="true" ma:fieldsID="08d22762973fef9a9f6b9be3070de066" ns2:_="" ns3:_="">
    <xsd:import namespace="c56f0124-96bd-4974-94a7-efbc5e74f883"/>
    <xsd:import namespace="7f2f5a7d-760e-468e-94d3-a981475312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6f0124-96bd-4974-94a7-efbc5e74f8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673d92-a09e-435d-abcf-640fdd9ad9b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f2f5a7d-760e-468e-94d3-a981475312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02b5665-ce4e-431b-8ea9-0301c79cd640}" ma:internalName="TaxCatchAll" ma:showField="CatchAllData" ma:web="7f2f5a7d-760e-468e-94d3-a981475312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8A924A-400D-4BC6-8F19-0A0F657155A9}"/>
</file>

<file path=customXml/itemProps2.xml><?xml version="1.0" encoding="utf-8"?>
<ds:datastoreItem xmlns:ds="http://schemas.openxmlformats.org/officeDocument/2006/customXml" ds:itemID="{42F484A3-1F7C-4F49-90B9-3920760300F2}"/>
</file>

<file path=docProps/app.xml><?xml version="1.0" encoding="utf-8"?>
<Properties xmlns="http://schemas.openxmlformats.org/officeDocument/2006/extended-properties" xmlns:vt="http://schemas.openxmlformats.org/officeDocument/2006/docPropsVTypes">
  <Template>Office Theme</Template>
  <TotalTime>0</TotalTime>
  <Words>591</Words>
  <Application>Microsoft Office PowerPoint</Application>
  <PresentationFormat>On-screen Show (4:3)</PresentationFormat>
  <Paragraphs>93</Paragraphs>
  <Slides>48</Slides>
  <Notes>0</Notes>
  <HiddenSlides>0</HiddenSlides>
  <MMClips>1</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48</vt:i4>
      </vt:variant>
      <vt:variant>
        <vt:lpstr>Custom Shows</vt:lpstr>
      </vt:variant>
      <vt:variant>
        <vt:i4>1</vt:i4>
      </vt:variant>
    </vt:vector>
  </HeadingPairs>
  <TitlesOfParts>
    <vt:vector size="55" baseType="lpstr">
      <vt:lpstr>Arial</vt:lpstr>
      <vt:lpstr>Calibri</vt:lpstr>
      <vt:lpstr>Calibri Light</vt:lpstr>
      <vt:lpstr>Candara</vt:lpstr>
      <vt:lpstr>Century Gothic</vt:lpstr>
      <vt:lpstr>Office Theme</vt:lpstr>
      <vt:lpstr>Building Community  for Inclusion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Enjoy the finer things in life with friends! Have you been to Betty’s?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Peacock</dc:creator>
  <cp:lastModifiedBy>Katie Peacock</cp:lastModifiedBy>
  <cp:revision>348</cp:revision>
  <cp:lastPrinted>2021-04-26T08:35:34Z</cp:lastPrinted>
  <dcterms:created xsi:type="dcterms:W3CDTF">2017-12-04T16:00:08Z</dcterms:created>
  <dcterms:modified xsi:type="dcterms:W3CDTF">2023-03-17T10:10:18Z</dcterms:modified>
</cp:coreProperties>
</file>