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ill Sans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VIutPoKTqbfOOwYbApshGeoda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Clark" userId="0a6eecea-47d2-4ba5-90b3-c98ba33cf53e" providerId="ADAL" clId="{43860300-F9DC-4880-B042-00F52858666E}"/>
    <pc:docChg chg="custSel modSld">
      <pc:chgData name="Samantha Clark" userId="0a6eecea-47d2-4ba5-90b3-c98ba33cf53e" providerId="ADAL" clId="{43860300-F9DC-4880-B042-00F52858666E}" dt="2023-03-27T10:05:56.664" v="6" actId="27636"/>
      <pc:docMkLst>
        <pc:docMk/>
      </pc:docMkLst>
      <pc:sldChg chg="modSp mod">
        <pc:chgData name="Samantha Clark" userId="0a6eecea-47d2-4ba5-90b3-c98ba33cf53e" providerId="ADAL" clId="{43860300-F9DC-4880-B042-00F52858666E}" dt="2023-03-27T10:05:56.476" v="0" actId="27636"/>
        <pc:sldMkLst>
          <pc:docMk/>
          <pc:sldMk cId="0" sldId="261"/>
        </pc:sldMkLst>
        <pc:spChg chg="mod">
          <ac:chgData name="Samantha Clark" userId="0a6eecea-47d2-4ba5-90b3-c98ba33cf53e" providerId="ADAL" clId="{43860300-F9DC-4880-B042-00F52858666E}" dt="2023-03-27T10:05:56.476" v="0" actId="27636"/>
          <ac:spMkLst>
            <pc:docMk/>
            <pc:sldMk cId="0" sldId="261"/>
            <ac:spMk id="154" creationId="{00000000-0000-0000-0000-000000000000}"/>
          </ac:spMkLst>
        </pc:spChg>
      </pc:sldChg>
      <pc:sldChg chg="modSp mod">
        <pc:chgData name="Samantha Clark" userId="0a6eecea-47d2-4ba5-90b3-c98ba33cf53e" providerId="ADAL" clId="{43860300-F9DC-4880-B042-00F52858666E}" dt="2023-03-27T10:05:56.530" v="1" actId="27636"/>
        <pc:sldMkLst>
          <pc:docMk/>
          <pc:sldMk cId="0" sldId="265"/>
        </pc:sldMkLst>
        <pc:spChg chg="mod">
          <ac:chgData name="Samantha Clark" userId="0a6eecea-47d2-4ba5-90b3-c98ba33cf53e" providerId="ADAL" clId="{43860300-F9DC-4880-B042-00F52858666E}" dt="2023-03-27T10:05:56.530" v="1" actId="27636"/>
          <ac:spMkLst>
            <pc:docMk/>
            <pc:sldMk cId="0" sldId="265"/>
            <ac:spMk id="202" creationId="{00000000-0000-0000-0000-000000000000}"/>
          </ac:spMkLst>
        </pc:spChg>
      </pc:sldChg>
      <pc:sldChg chg="modSp mod">
        <pc:chgData name="Samantha Clark" userId="0a6eecea-47d2-4ba5-90b3-c98ba33cf53e" providerId="ADAL" clId="{43860300-F9DC-4880-B042-00F52858666E}" dt="2023-03-27T10:05:56.560" v="2" actId="27636"/>
        <pc:sldMkLst>
          <pc:docMk/>
          <pc:sldMk cId="0" sldId="267"/>
        </pc:sldMkLst>
        <pc:spChg chg="mod">
          <ac:chgData name="Samantha Clark" userId="0a6eecea-47d2-4ba5-90b3-c98ba33cf53e" providerId="ADAL" clId="{43860300-F9DC-4880-B042-00F52858666E}" dt="2023-03-27T10:05:56.560" v="2" actId="27636"/>
          <ac:spMkLst>
            <pc:docMk/>
            <pc:sldMk cId="0" sldId="267"/>
            <ac:spMk id="231" creationId="{00000000-0000-0000-0000-000000000000}"/>
          </ac:spMkLst>
        </pc:spChg>
      </pc:sldChg>
      <pc:sldChg chg="modSp mod">
        <pc:chgData name="Samantha Clark" userId="0a6eecea-47d2-4ba5-90b3-c98ba33cf53e" providerId="ADAL" clId="{43860300-F9DC-4880-B042-00F52858666E}" dt="2023-03-27T10:05:56.580" v="3" actId="27636"/>
        <pc:sldMkLst>
          <pc:docMk/>
          <pc:sldMk cId="0" sldId="268"/>
        </pc:sldMkLst>
        <pc:spChg chg="mod">
          <ac:chgData name="Samantha Clark" userId="0a6eecea-47d2-4ba5-90b3-c98ba33cf53e" providerId="ADAL" clId="{43860300-F9DC-4880-B042-00F52858666E}" dt="2023-03-27T10:05:56.580" v="3" actId="27636"/>
          <ac:spMkLst>
            <pc:docMk/>
            <pc:sldMk cId="0" sldId="268"/>
            <ac:spMk id="245" creationId="{00000000-0000-0000-0000-000000000000}"/>
          </ac:spMkLst>
        </pc:spChg>
      </pc:sldChg>
      <pc:sldChg chg="modSp mod">
        <pc:chgData name="Samantha Clark" userId="0a6eecea-47d2-4ba5-90b3-c98ba33cf53e" providerId="ADAL" clId="{43860300-F9DC-4880-B042-00F52858666E}" dt="2023-03-27T10:05:56.608" v="4" actId="27636"/>
        <pc:sldMkLst>
          <pc:docMk/>
          <pc:sldMk cId="0" sldId="269"/>
        </pc:sldMkLst>
        <pc:spChg chg="mod">
          <ac:chgData name="Samantha Clark" userId="0a6eecea-47d2-4ba5-90b3-c98ba33cf53e" providerId="ADAL" clId="{43860300-F9DC-4880-B042-00F52858666E}" dt="2023-03-27T10:05:56.608" v="4" actId="27636"/>
          <ac:spMkLst>
            <pc:docMk/>
            <pc:sldMk cId="0" sldId="269"/>
            <ac:spMk id="259" creationId="{00000000-0000-0000-0000-000000000000}"/>
          </ac:spMkLst>
        </pc:spChg>
      </pc:sldChg>
      <pc:sldChg chg="modSp mod">
        <pc:chgData name="Samantha Clark" userId="0a6eecea-47d2-4ba5-90b3-c98ba33cf53e" providerId="ADAL" clId="{43860300-F9DC-4880-B042-00F52858666E}" dt="2023-03-27T10:05:56.642" v="5" actId="27636"/>
        <pc:sldMkLst>
          <pc:docMk/>
          <pc:sldMk cId="0" sldId="272"/>
        </pc:sldMkLst>
        <pc:spChg chg="mod">
          <ac:chgData name="Samantha Clark" userId="0a6eecea-47d2-4ba5-90b3-c98ba33cf53e" providerId="ADAL" clId="{43860300-F9DC-4880-B042-00F52858666E}" dt="2023-03-27T10:05:56.642" v="5" actId="27636"/>
          <ac:spMkLst>
            <pc:docMk/>
            <pc:sldMk cId="0" sldId="272"/>
            <ac:spMk id="290" creationId="{00000000-0000-0000-0000-000000000000}"/>
          </ac:spMkLst>
        </pc:spChg>
      </pc:sldChg>
      <pc:sldChg chg="modSp mod">
        <pc:chgData name="Samantha Clark" userId="0a6eecea-47d2-4ba5-90b3-c98ba33cf53e" providerId="ADAL" clId="{43860300-F9DC-4880-B042-00F52858666E}" dt="2023-03-27T10:05:56.664" v="6" actId="27636"/>
        <pc:sldMkLst>
          <pc:docMk/>
          <pc:sldMk cId="0" sldId="273"/>
        </pc:sldMkLst>
        <pc:spChg chg="mod">
          <ac:chgData name="Samantha Clark" userId="0a6eecea-47d2-4ba5-90b3-c98ba33cf53e" providerId="ADAL" clId="{43860300-F9DC-4880-B042-00F52858666E}" dt="2023-03-27T10:05:56.664" v="6" actId="27636"/>
          <ac:spMkLst>
            <pc:docMk/>
            <pc:sldMk cId="0" sldId="273"/>
            <ac:spMk id="3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689412c7f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2689412c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689412c7f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22689412c7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689412c7f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22689412c7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689412c7f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2689412c7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2689412c7f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22689412c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71" name="Google Shape;27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f9d2c9ab8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1f9d2c9ab8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f9d2c9ab85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1f9d2c9ab8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689412c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22689412c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9" name="Google Shape;13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978d641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c978d641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9" name="Google Shape;149;g1c978d641d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1107bd5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d1107bd56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1d1107bd568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87250" y="5123559"/>
            <a:ext cx="12192000" cy="193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600200" y="3967901"/>
            <a:ext cx="8991600" cy="15663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22"/>
              <a:buFont typeface="Gill Sans"/>
              <a:buNone/>
            </a:pPr>
            <a:r>
              <a:rPr lang="en-GB" sz="4800"/>
              <a:t>RENTING YOUR OWN PLACE RESEARCH</a:t>
            </a:r>
            <a:r>
              <a:rPr lang="en-GB" sz="4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2695200" y="5688517"/>
            <a:ext cx="68016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1821"/>
              <a:buNone/>
            </a:pPr>
            <a:r>
              <a:rPr lang="en-GB" sz="2800">
                <a:solidFill>
                  <a:srgbClr val="FFFFFF"/>
                </a:solidFill>
              </a:rPr>
              <a:t>LEARNING DISABILITY ENGLAND CONFERENCE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1821"/>
              <a:buNone/>
            </a:pPr>
            <a:r>
              <a:rPr lang="en-GB" sz="2800">
                <a:solidFill>
                  <a:srgbClr val="FFFFFF"/>
                </a:solidFill>
              </a:rPr>
              <a:t>TUESDAY 28TH MARCH 2023, YORK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NIHR | School for Social Care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5800" y="6221108"/>
            <a:ext cx="3357244" cy="84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935" y="341324"/>
            <a:ext cx="2553639" cy="135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446" y="3276722"/>
            <a:ext cx="2169128" cy="53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7858" y="528707"/>
            <a:ext cx="1625909" cy="97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0148" y="3134637"/>
            <a:ext cx="3516790" cy="67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95802" y="2884862"/>
            <a:ext cx="2459993" cy="104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30389" y="573688"/>
            <a:ext cx="2790825" cy="8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2725" y="1991376"/>
            <a:ext cx="1625925" cy="8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15200" y="1691653"/>
            <a:ext cx="1185875" cy="11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689412c7f_0_13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g22689412c7f_0_13"/>
          <p:cNvGrpSpPr/>
          <p:nvPr/>
        </p:nvGrpSpPr>
        <p:grpSpPr>
          <a:xfrm>
            <a:off x="409710" y="635715"/>
            <a:ext cx="11142345" cy="2482135"/>
            <a:chOff x="409710" y="635715"/>
            <a:chExt cx="11142345" cy="2482135"/>
          </a:xfrm>
        </p:grpSpPr>
        <p:sp>
          <p:nvSpPr>
            <p:cNvPr id="196" name="Google Shape;196;g22689412c7f_0_13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g22689412c7f_0_13"/>
            <p:cNvSpPr/>
            <p:nvPr/>
          </p:nvSpPr>
          <p:spPr>
            <a:xfrm>
              <a:off x="409710" y="1022350"/>
              <a:ext cx="709613" cy="2095500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22689412c7f_0_13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374C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22689412c7f_0_13"/>
            <p:cNvSpPr/>
            <p:nvPr/>
          </p:nvSpPr>
          <p:spPr>
            <a:xfrm>
              <a:off x="644660" y="640894"/>
              <a:ext cx="168275" cy="1713196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g22689412c7f_0_13"/>
            <p:cNvSpPr/>
            <p:nvPr/>
          </p:nvSpPr>
          <p:spPr>
            <a:xfrm>
              <a:off x="644055" y="635715"/>
              <a:ext cx="10908000" cy="154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g22689412c7f_0_13"/>
          <p:cNvSpPr txBox="1">
            <a:spLocks noGrp="1"/>
          </p:cNvSpPr>
          <p:nvPr>
            <p:ph type="title"/>
          </p:nvPr>
        </p:nvSpPr>
        <p:spPr>
          <a:xfrm>
            <a:off x="1047280" y="1022350"/>
            <a:ext cx="10306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6616"/>
              <a:buFont typeface="Calibri"/>
              <a:buNone/>
            </a:pPr>
            <a:r>
              <a:rPr lang="en-GB" sz="6650" b="1">
                <a:solidFill>
                  <a:srgbClr val="FFFFFF"/>
                </a:solidFill>
              </a:rPr>
              <a:t>We found:</a:t>
            </a:r>
            <a:br>
              <a:rPr lang="en-GB" sz="6650">
                <a:solidFill>
                  <a:srgbClr val="FFFFFF"/>
                </a:solidFill>
              </a:rPr>
            </a:br>
            <a:br>
              <a:rPr lang="en-GB" sz="2200">
                <a:solidFill>
                  <a:srgbClr val="FFFFFF"/>
                </a:solidFill>
              </a:rPr>
            </a:br>
            <a:endParaRPr sz="2200">
              <a:solidFill>
                <a:srgbClr val="FFFFFF"/>
              </a:solidFill>
            </a:endParaRPr>
          </a:p>
        </p:txBody>
      </p:sp>
      <p:sp>
        <p:nvSpPr>
          <p:cNvPr id="202" name="Google Shape;202;g22689412c7f_0_13"/>
          <p:cNvSpPr txBox="1">
            <a:spLocks noGrp="1"/>
          </p:cNvSpPr>
          <p:nvPr>
            <p:ph type="body" idx="1"/>
          </p:nvPr>
        </p:nvSpPr>
        <p:spPr>
          <a:xfrm>
            <a:off x="4373876" y="2085375"/>
            <a:ext cx="74085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584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623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14"/>
              <a:buChar char="•"/>
            </a:pPr>
            <a:r>
              <a:rPr lang="en-GB" sz="4014">
                <a:latin typeface="Arial"/>
                <a:ea typeface="Arial"/>
                <a:cs typeface="Arial"/>
                <a:sym typeface="Arial"/>
              </a:rPr>
              <a:t>Most people did not get much choice when they moved to the place they rent. </a:t>
            </a:r>
            <a:endParaRPr sz="4014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14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14">
              <a:latin typeface="Arial"/>
              <a:ea typeface="Arial"/>
              <a:cs typeface="Arial"/>
              <a:sym typeface="Arial"/>
            </a:endParaRPr>
          </a:p>
          <a:p>
            <a:pPr marL="228600" lvl="0" indent="-1584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6000"/>
          </a:p>
        </p:txBody>
      </p:sp>
      <p:pic>
        <p:nvPicPr>
          <p:cNvPr id="203" name="Google Shape;203;g22689412c7f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75" y="2736625"/>
            <a:ext cx="3210150" cy="32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689412c7f_0_3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g22689412c7f_0_30"/>
          <p:cNvGrpSpPr/>
          <p:nvPr/>
        </p:nvGrpSpPr>
        <p:grpSpPr>
          <a:xfrm>
            <a:off x="409710" y="635715"/>
            <a:ext cx="11142345" cy="2482135"/>
            <a:chOff x="409710" y="635715"/>
            <a:chExt cx="11142345" cy="2482135"/>
          </a:xfrm>
        </p:grpSpPr>
        <p:sp>
          <p:nvSpPr>
            <p:cNvPr id="210" name="Google Shape;210;g22689412c7f_0_30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22689412c7f_0_30"/>
            <p:cNvSpPr/>
            <p:nvPr/>
          </p:nvSpPr>
          <p:spPr>
            <a:xfrm>
              <a:off x="409710" y="1022350"/>
              <a:ext cx="709613" cy="2095500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g22689412c7f_0_30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374C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g22689412c7f_0_30"/>
            <p:cNvSpPr/>
            <p:nvPr/>
          </p:nvSpPr>
          <p:spPr>
            <a:xfrm>
              <a:off x="644660" y="640894"/>
              <a:ext cx="168275" cy="1713196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g22689412c7f_0_30"/>
            <p:cNvSpPr/>
            <p:nvPr/>
          </p:nvSpPr>
          <p:spPr>
            <a:xfrm>
              <a:off x="644055" y="635715"/>
              <a:ext cx="10908000" cy="154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g22689412c7f_0_30"/>
          <p:cNvSpPr txBox="1">
            <a:spLocks noGrp="1"/>
          </p:cNvSpPr>
          <p:nvPr>
            <p:ph type="title"/>
          </p:nvPr>
        </p:nvSpPr>
        <p:spPr>
          <a:xfrm>
            <a:off x="1047280" y="1022350"/>
            <a:ext cx="10306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6616"/>
              <a:buFont typeface="Calibri"/>
              <a:buNone/>
            </a:pPr>
            <a:r>
              <a:rPr lang="en-GB" sz="6650" b="1">
                <a:solidFill>
                  <a:srgbClr val="FFFFFF"/>
                </a:solidFill>
              </a:rPr>
              <a:t>We found:</a:t>
            </a:r>
            <a:br>
              <a:rPr lang="en-GB" sz="6650">
                <a:solidFill>
                  <a:srgbClr val="FFFFFF"/>
                </a:solidFill>
              </a:rPr>
            </a:br>
            <a:br>
              <a:rPr lang="en-GB" sz="2200">
                <a:solidFill>
                  <a:srgbClr val="FFFFFF"/>
                </a:solidFill>
              </a:rPr>
            </a:br>
            <a:endParaRPr sz="2200">
              <a:solidFill>
                <a:srgbClr val="FFFFFF"/>
              </a:solidFill>
            </a:endParaRPr>
          </a:p>
        </p:txBody>
      </p:sp>
      <p:sp>
        <p:nvSpPr>
          <p:cNvPr id="216" name="Google Shape;216;g22689412c7f_0_30"/>
          <p:cNvSpPr txBox="1">
            <a:spLocks noGrp="1"/>
          </p:cNvSpPr>
          <p:nvPr>
            <p:ph type="body" idx="1"/>
          </p:nvPr>
        </p:nvSpPr>
        <p:spPr>
          <a:xfrm>
            <a:off x="4373876" y="2085375"/>
            <a:ext cx="74085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84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36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Most people lived in good quality housing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BUT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Some people needed housing to be adapted to meet their needs and some needed repairs 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228600" lvl="0" indent="-1584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6000"/>
          </a:p>
        </p:txBody>
      </p:sp>
      <p:pic>
        <p:nvPicPr>
          <p:cNvPr id="217" name="Google Shape;217;g22689412c7f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700" y="2838597"/>
            <a:ext cx="3276650" cy="32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2689412c7f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500" y="5538325"/>
            <a:ext cx="1832325" cy="1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689412c7f_0_47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g22689412c7f_0_47"/>
          <p:cNvGrpSpPr/>
          <p:nvPr/>
        </p:nvGrpSpPr>
        <p:grpSpPr>
          <a:xfrm>
            <a:off x="409710" y="635715"/>
            <a:ext cx="11142345" cy="2482135"/>
            <a:chOff x="409710" y="635715"/>
            <a:chExt cx="11142345" cy="2482135"/>
          </a:xfrm>
        </p:grpSpPr>
        <p:sp>
          <p:nvSpPr>
            <p:cNvPr id="225" name="Google Shape;225;g22689412c7f_0_47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g22689412c7f_0_47"/>
            <p:cNvSpPr/>
            <p:nvPr/>
          </p:nvSpPr>
          <p:spPr>
            <a:xfrm>
              <a:off x="409710" y="1022350"/>
              <a:ext cx="709613" cy="2095500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22689412c7f_0_47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374C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g22689412c7f_0_47"/>
            <p:cNvSpPr/>
            <p:nvPr/>
          </p:nvSpPr>
          <p:spPr>
            <a:xfrm>
              <a:off x="644660" y="640894"/>
              <a:ext cx="168275" cy="1713196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g22689412c7f_0_47"/>
            <p:cNvSpPr/>
            <p:nvPr/>
          </p:nvSpPr>
          <p:spPr>
            <a:xfrm>
              <a:off x="644055" y="635715"/>
              <a:ext cx="10908000" cy="154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g22689412c7f_0_47"/>
          <p:cNvSpPr txBox="1">
            <a:spLocks noGrp="1"/>
          </p:cNvSpPr>
          <p:nvPr>
            <p:ph type="title"/>
          </p:nvPr>
        </p:nvSpPr>
        <p:spPr>
          <a:xfrm>
            <a:off x="942755" y="791000"/>
            <a:ext cx="10306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6616"/>
              <a:buFont typeface="Calibri"/>
              <a:buNone/>
            </a:pPr>
            <a:r>
              <a:rPr lang="en-GB" sz="6650" b="1">
                <a:solidFill>
                  <a:srgbClr val="FFFFFF"/>
                </a:solidFill>
              </a:rPr>
              <a:t>We found:</a:t>
            </a:r>
            <a:br>
              <a:rPr lang="en-GB" sz="6650">
                <a:solidFill>
                  <a:srgbClr val="FFFFFF"/>
                </a:solidFill>
              </a:rPr>
            </a:br>
            <a:br>
              <a:rPr lang="en-GB" sz="2200">
                <a:solidFill>
                  <a:srgbClr val="FFFFFF"/>
                </a:solidFill>
              </a:rPr>
            </a:br>
            <a:endParaRPr sz="2200">
              <a:solidFill>
                <a:srgbClr val="FFFFFF"/>
              </a:solidFill>
            </a:endParaRPr>
          </a:p>
        </p:txBody>
      </p:sp>
      <p:sp>
        <p:nvSpPr>
          <p:cNvPr id="231" name="Google Shape;231;g22689412c7f_0_47"/>
          <p:cNvSpPr txBox="1">
            <a:spLocks noGrp="1"/>
          </p:cNvSpPr>
          <p:nvPr>
            <p:ph type="body" idx="1"/>
          </p:nvPr>
        </p:nvSpPr>
        <p:spPr>
          <a:xfrm>
            <a:off x="4373876" y="2085375"/>
            <a:ext cx="74085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14"/>
              <a:buFont typeface="Arial"/>
              <a:buChar char="•"/>
            </a:pPr>
            <a:r>
              <a:rPr lang="en-GB" sz="4014">
                <a:latin typeface="Arial"/>
                <a:ea typeface="Arial"/>
                <a:cs typeface="Arial"/>
                <a:sym typeface="Arial"/>
              </a:rPr>
              <a:t>It was very important to people that their home was close to friends or family, transport and shops.</a:t>
            </a:r>
            <a:endParaRPr sz="4014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14">
              <a:latin typeface="Arial"/>
              <a:ea typeface="Arial"/>
              <a:cs typeface="Arial"/>
              <a:sym typeface="Arial"/>
            </a:endParaRPr>
          </a:p>
          <a:p>
            <a:pPr marL="457200" lvl="0" indent="-483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14"/>
              <a:buFont typeface="Arial"/>
              <a:buChar char="•"/>
            </a:pPr>
            <a:r>
              <a:rPr lang="en-GB" sz="4014">
                <a:latin typeface="Arial"/>
                <a:ea typeface="Arial"/>
                <a:cs typeface="Arial"/>
                <a:sym typeface="Arial"/>
              </a:rPr>
              <a:t>AND that it was a safe neighbourhood.</a:t>
            </a:r>
            <a:endParaRPr sz="4014">
              <a:latin typeface="Arial"/>
              <a:ea typeface="Arial"/>
              <a:cs typeface="Arial"/>
              <a:sym typeface="Arial"/>
            </a:endParaRPr>
          </a:p>
          <a:p>
            <a:pPr marL="228600" lvl="0" indent="-1584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6000"/>
          </a:p>
        </p:txBody>
      </p:sp>
      <p:pic>
        <p:nvPicPr>
          <p:cNvPr id="232" name="Google Shape;232;g22689412c7f_0_47" descr="A group of people posing for a photo&#10;&#10;Description automatically generated with low confid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00" y="2730600"/>
            <a:ext cx="3336325" cy="33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689412c7f_0_64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g22689412c7f_0_64"/>
          <p:cNvGrpSpPr/>
          <p:nvPr/>
        </p:nvGrpSpPr>
        <p:grpSpPr>
          <a:xfrm>
            <a:off x="409710" y="635715"/>
            <a:ext cx="11142345" cy="2482135"/>
            <a:chOff x="409710" y="635715"/>
            <a:chExt cx="11142345" cy="2482135"/>
          </a:xfrm>
        </p:grpSpPr>
        <p:sp>
          <p:nvSpPr>
            <p:cNvPr id="239" name="Google Shape;239;g22689412c7f_0_64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g22689412c7f_0_64"/>
            <p:cNvSpPr/>
            <p:nvPr/>
          </p:nvSpPr>
          <p:spPr>
            <a:xfrm>
              <a:off x="409710" y="1022350"/>
              <a:ext cx="709613" cy="2095500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g22689412c7f_0_64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374C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g22689412c7f_0_64"/>
            <p:cNvSpPr/>
            <p:nvPr/>
          </p:nvSpPr>
          <p:spPr>
            <a:xfrm>
              <a:off x="644660" y="640894"/>
              <a:ext cx="168275" cy="1713196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g22689412c7f_0_64"/>
            <p:cNvSpPr/>
            <p:nvPr/>
          </p:nvSpPr>
          <p:spPr>
            <a:xfrm>
              <a:off x="644055" y="635715"/>
              <a:ext cx="10908000" cy="154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g22689412c7f_0_64"/>
          <p:cNvSpPr txBox="1">
            <a:spLocks noGrp="1"/>
          </p:cNvSpPr>
          <p:nvPr>
            <p:ph type="title"/>
          </p:nvPr>
        </p:nvSpPr>
        <p:spPr>
          <a:xfrm>
            <a:off x="1047280" y="1022350"/>
            <a:ext cx="10306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6616"/>
              <a:buFont typeface="Calibri"/>
              <a:buNone/>
            </a:pPr>
            <a:r>
              <a:rPr lang="en-GB" sz="6650" b="1">
                <a:solidFill>
                  <a:srgbClr val="FFFFFF"/>
                </a:solidFill>
              </a:rPr>
              <a:t>We found:</a:t>
            </a:r>
            <a:br>
              <a:rPr lang="en-GB" sz="6650">
                <a:solidFill>
                  <a:srgbClr val="FFFFFF"/>
                </a:solidFill>
              </a:rPr>
            </a:br>
            <a:br>
              <a:rPr lang="en-GB" sz="2200">
                <a:solidFill>
                  <a:srgbClr val="FFFFFF"/>
                </a:solidFill>
              </a:rPr>
            </a:br>
            <a:endParaRPr sz="2200">
              <a:solidFill>
                <a:srgbClr val="FFFFFF"/>
              </a:solidFill>
            </a:endParaRPr>
          </a:p>
        </p:txBody>
      </p:sp>
      <p:sp>
        <p:nvSpPr>
          <p:cNvPr id="245" name="Google Shape;245;g22689412c7f_0_64"/>
          <p:cNvSpPr txBox="1">
            <a:spLocks noGrp="1"/>
          </p:cNvSpPr>
          <p:nvPr>
            <p:ph type="body" idx="1"/>
          </p:nvPr>
        </p:nvSpPr>
        <p:spPr>
          <a:xfrm>
            <a:off x="4373876" y="2085375"/>
            <a:ext cx="74085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584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623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14"/>
              <a:buChar char="•"/>
            </a:pPr>
            <a:r>
              <a:rPr lang="en-GB" sz="4014">
                <a:latin typeface="Arial"/>
                <a:ea typeface="Arial"/>
                <a:cs typeface="Arial"/>
                <a:sym typeface="Arial"/>
              </a:rPr>
              <a:t>When people had paid support from social care it was often working well</a:t>
            </a:r>
            <a:endParaRPr sz="4014">
              <a:latin typeface="Arial"/>
              <a:ea typeface="Arial"/>
              <a:cs typeface="Arial"/>
              <a:sym typeface="Arial"/>
            </a:endParaRPr>
          </a:p>
          <a:p>
            <a:pPr marL="457200" lvl="0" indent="-6232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14"/>
              <a:buChar char="•"/>
            </a:pPr>
            <a:r>
              <a:rPr lang="en-GB" sz="4014">
                <a:latin typeface="Arial"/>
                <a:ea typeface="Arial"/>
                <a:cs typeface="Arial"/>
                <a:sym typeface="Arial"/>
              </a:rPr>
              <a:t>BUT people said it could be more person centred </a:t>
            </a:r>
            <a:endParaRPr sz="4014">
              <a:latin typeface="Arial"/>
              <a:ea typeface="Arial"/>
              <a:cs typeface="Arial"/>
              <a:sym typeface="Arial"/>
            </a:endParaRPr>
          </a:p>
          <a:p>
            <a:pPr marL="228600" lvl="0" indent="-1584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6000"/>
          </a:p>
        </p:txBody>
      </p:sp>
      <p:pic>
        <p:nvPicPr>
          <p:cNvPr id="246" name="Google Shape;246;g22689412c7f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75" y="2909575"/>
            <a:ext cx="3326600" cy="33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689412c7f_0_83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g22689412c7f_0_83"/>
          <p:cNvGrpSpPr/>
          <p:nvPr/>
        </p:nvGrpSpPr>
        <p:grpSpPr>
          <a:xfrm>
            <a:off x="409710" y="635715"/>
            <a:ext cx="11142345" cy="2482135"/>
            <a:chOff x="409710" y="635715"/>
            <a:chExt cx="11142345" cy="2482135"/>
          </a:xfrm>
        </p:grpSpPr>
        <p:sp>
          <p:nvSpPr>
            <p:cNvPr id="253" name="Google Shape;253;g22689412c7f_0_83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22689412c7f_0_83"/>
            <p:cNvSpPr/>
            <p:nvPr/>
          </p:nvSpPr>
          <p:spPr>
            <a:xfrm>
              <a:off x="409710" y="1022350"/>
              <a:ext cx="709613" cy="2095500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22689412c7f_0_83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374C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g22689412c7f_0_83"/>
            <p:cNvSpPr/>
            <p:nvPr/>
          </p:nvSpPr>
          <p:spPr>
            <a:xfrm>
              <a:off x="644660" y="640894"/>
              <a:ext cx="168275" cy="1713196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g22689412c7f_0_83"/>
            <p:cNvSpPr/>
            <p:nvPr/>
          </p:nvSpPr>
          <p:spPr>
            <a:xfrm>
              <a:off x="644055" y="635715"/>
              <a:ext cx="10908000" cy="154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g22689412c7f_0_83"/>
          <p:cNvSpPr txBox="1">
            <a:spLocks noGrp="1"/>
          </p:cNvSpPr>
          <p:nvPr>
            <p:ph type="title"/>
          </p:nvPr>
        </p:nvSpPr>
        <p:spPr>
          <a:xfrm>
            <a:off x="1047280" y="1022350"/>
            <a:ext cx="10306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6616"/>
              <a:buFont typeface="Calibri"/>
              <a:buNone/>
            </a:pPr>
            <a:r>
              <a:rPr lang="en-GB" sz="6650" b="1">
                <a:solidFill>
                  <a:srgbClr val="FFFFFF"/>
                </a:solidFill>
              </a:rPr>
              <a:t>We found:</a:t>
            </a:r>
            <a:br>
              <a:rPr lang="en-GB" sz="6650">
                <a:solidFill>
                  <a:srgbClr val="FFFFFF"/>
                </a:solidFill>
              </a:rPr>
            </a:br>
            <a:br>
              <a:rPr lang="en-GB" sz="2200">
                <a:solidFill>
                  <a:srgbClr val="FFFFFF"/>
                </a:solidFill>
              </a:rPr>
            </a:br>
            <a:endParaRPr sz="2200">
              <a:solidFill>
                <a:srgbClr val="FFFFFF"/>
              </a:solidFill>
            </a:endParaRPr>
          </a:p>
        </p:txBody>
      </p:sp>
      <p:sp>
        <p:nvSpPr>
          <p:cNvPr id="259" name="Google Shape;259;g22689412c7f_0_83"/>
          <p:cNvSpPr txBox="1">
            <a:spLocks noGrp="1"/>
          </p:cNvSpPr>
          <p:nvPr>
            <p:ph type="body" idx="1"/>
          </p:nvPr>
        </p:nvSpPr>
        <p:spPr>
          <a:xfrm>
            <a:off x="4373876" y="2085375"/>
            <a:ext cx="74085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584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Arial"/>
              <a:buChar char="•"/>
            </a:pPr>
            <a:r>
              <a:rPr lang="en-GB" sz="3800">
                <a:latin typeface="Arial"/>
                <a:ea typeface="Arial"/>
                <a:cs typeface="Arial"/>
                <a:sym typeface="Arial"/>
              </a:rPr>
              <a:t>Lots of other places help with renting like self-advocacy groups and employers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marL="4572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Arial"/>
              <a:buChar char="•"/>
            </a:pPr>
            <a:r>
              <a:rPr lang="en-GB" sz="3800">
                <a:latin typeface="Arial"/>
                <a:ea typeface="Arial"/>
                <a:cs typeface="Arial"/>
                <a:sym typeface="Arial"/>
              </a:rPr>
              <a:t>Some people wanted more support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marL="228600" lvl="0" indent="-1584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6000"/>
          </a:p>
        </p:txBody>
      </p:sp>
      <p:pic>
        <p:nvPicPr>
          <p:cNvPr id="260" name="Google Shape;260;g22689412c7f_0_83" descr="Ico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00" y="2946025"/>
            <a:ext cx="3155800" cy="31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body" idx="1"/>
          </p:nvPr>
        </p:nvSpPr>
        <p:spPr>
          <a:xfrm>
            <a:off x="6513788" y="2333297"/>
            <a:ext cx="4840010" cy="384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GB" sz="6600">
                <a:solidFill>
                  <a:schemeClr val="dk1"/>
                </a:solidFill>
              </a:rPr>
              <a:t>Any questions?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4" descr="A group of people standing in front of a mirror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" b="242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349400" y="597800"/>
            <a:ext cx="55542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35" descr="Carrier Pigeon Stock Illustrations – 579 Carrier Pigeon Stock  Illustrations, Vectors &amp; Clipart - Dreamsti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073" y="3621013"/>
            <a:ext cx="4046220" cy="323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 rotWithShape="1">
          <a:blip r:embed="rId4">
            <a:alphaModFix/>
          </a:blip>
          <a:srcRect b="301"/>
          <a:stretch/>
        </p:blipFill>
        <p:spPr>
          <a:xfrm>
            <a:off x="2211418" y="205695"/>
            <a:ext cx="5554611" cy="48348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7" name="Google Shape;277;p35"/>
          <p:cNvSpPr txBox="1"/>
          <p:nvPr/>
        </p:nvSpPr>
        <p:spPr>
          <a:xfrm>
            <a:off x="3278575" y="1065025"/>
            <a:ext cx="3420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/>
              <a:t>What would you tell a friend who wanted to rent?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f9d2c9ab85_0_12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g1f9d2c9ab85_0_12"/>
          <p:cNvGrpSpPr/>
          <p:nvPr/>
        </p:nvGrpSpPr>
        <p:grpSpPr>
          <a:xfrm>
            <a:off x="409710" y="635715"/>
            <a:ext cx="11142345" cy="2482135"/>
            <a:chOff x="409710" y="635715"/>
            <a:chExt cx="11142345" cy="2482135"/>
          </a:xfrm>
        </p:grpSpPr>
        <p:sp>
          <p:nvSpPr>
            <p:cNvPr id="284" name="Google Shape;284;g1f9d2c9ab85_0_12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1f9d2c9ab85_0_12"/>
            <p:cNvSpPr/>
            <p:nvPr/>
          </p:nvSpPr>
          <p:spPr>
            <a:xfrm>
              <a:off x="409710" y="1022350"/>
              <a:ext cx="709613" cy="2095500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g1f9d2c9ab85_0_12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374C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g1f9d2c9ab85_0_12"/>
            <p:cNvSpPr/>
            <p:nvPr/>
          </p:nvSpPr>
          <p:spPr>
            <a:xfrm>
              <a:off x="644660" y="640894"/>
              <a:ext cx="168275" cy="1713196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g1f9d2c9ab85_0_12"/>
            <p:cNvSpPr/>
            <p:nvPr/>
          </p:nvSpPr>
          <p:spPr>
            <a:xfrm>
              <a:off x="644055" y="635715"/>
              <a:ext cx="10908000" cy="154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g1f9d2c9ab85_0_12"/>
          <p:cNvSpPr txBox="1">
            <a:spLocks noGrp="1"/>
          </p:cNvSpPr>
          <p:nvPr>
            <p:ph type="title"/>
          </p:nvPr>
        </p:nvSpPr>
        <p:spPr>
          <a:xfrm>
            <a:off x="1047280" y="1022350"/>
            <a:ext cx="10306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6616"/>
              <a:buFont typeface="Calibri"/>
              <a:buNone/>
            </a:pPr>
            <a:r>
              <a:rPr lang="en-GB" sz="6650" b="1">
                <a:solidFill>
                  <a:srgbClr val="FFFFFF"/>
                </a:solidFill>
              </a:rPr>
              <a:t>RENTING RECOMMENDATIONS</a:t>
            </a:r>
            <a:br>
              <a:rPr lang="en-GB" sz="6650">
                <a:solidFill>
                  <a:srgbClr val="FFFFFF"/>
                </a:solidFill>
              </a:rPr>
            </a:br>
            <a:br>
              <a:rPr lang="en-GB" sz="2200">
                <a:solidFill>
                  <a:srgbClr val="FFFFFF"/>
                </a:solidFill>
              </a:rPr>
            </a:br>
            <a:endParaRPr sz="2200">
              <a:solidFill>
                <a:srgbClr val="FFFFFF"/>
              </a:solidFill>
            </a:endParaRPr>
          </a:p>
        </p:txBody>
      </p:sp>
      <p:sp>
        <p:nvSpPr>
          <p:cNvPr id="290" name="Google Shape;290;g1f9d2c9ab85_0_12"/>
          <p:cNvSpPr txBox="1">
            <a:spLocks noGrp="1"/>
          </p:cNvSpPr>
          <p:nvPr>
            <p:ph type="body" idx="1"/>
          </p:nvPr>
        </p:nvSpPr>
        <p:spPr>
          <a:xfrm>
            <a:off x="4373876" y="2085375"/>
            <a:ext cx="74085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1584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None/>
            </a:pPr>
            <a:endParaRPr sz="1105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Choice</a:t>
            </a: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Support</a:t>
            </a: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Good quality housing</a:t>
            </a: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Good location</a:t>
            </a: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Affordable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marL="228600" lvl="0" indent="-1584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5"/>
              <a:buNone/>
            </a:pPr>
            <a:endParaRPr sz="6000"/>
          </a:p>
        </p:txBody>
      </p:sp>
      <p:pic>
        <p:nvPicPr>
          <p:cNvPr id="291" name="Google Shape;291;g1f9d2c9ab85_0_12" descr="A picture containing person, perso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75" y="2960750"/>
            <a:ext cx="3130525" cy="31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1f9d2c9ab85_0_12" descr="Checkmark with solid fil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275" y="4577800"/>
            <a:ext cx="1184675" cy="11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f9d2c9ab85_0_25"/>
          <p:cNvSpPr/>
          <p:nvPr/>
        </p:nvSpPr>
        <p:spPr>
          <a:xfrm>
            <a:off x="-296675" y="-257925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8" name="Google Shape;298;g1f9d2c9ab85_0_25"/>
          <p:cNvGrpSpPr/>
          <p:nvPr/>
        </p:nvGrpSpPr>
        <p:grpSpPr>
          <a:xfrm>
            <a:off x="409710" y="635715"/>
            <a:ext cx="11142345" cy="2482135"/>
            <a:chOff x="409710" y="635715"/>
            <a:chExt cx="11142345" cy="2482135"/>
          </a:xfrm>
        </p:grpSpPr>
        <p:sp>
          <p:nvSpPr>
            <p:cNvPr id="299" name="Google Shape;299;g1f9d2c9ab85_0_25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g1f9d2c9ab85_0_25"/>
            <p:cNvSpPr/>
            <p:nvPr/>
          </p:nvSpPr>
          <p:spPr>
            <a:xfrm>
              <a:off x="409710" y="1022350"/>
              <a:ext cx="709613" cy="2095500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g1f9d2c9ab85_0_25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374C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1f9d2c9ab85_0_25"/>
            <p:cNvSpPr/>
            <p:nvPr/>
          </p:nvSpPr>
          <p:spPr>
            <a:xfrm>
              <a:off x="644660" y="640894"/>
              <a:ext cx="168275" cy="1713196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1f9d2c9ab85_0_25"/>
            <p:cNvSpPr/>
            <p:nvPr/>
          </p:nvSpPr>
          <p:spPr>
            <a:xfrm>
              <a:off x="644055" y="635715"/>
              <a:ext cx="10908000" cy="154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g1f9d2c9ab85_0_25"/>
          <p:cNvSpPr txBox="1">
            <a:spLocks noGrp="1"/>
          </p:cNvSpPr>
          <p:nvPr>
            <p:ph type="title"/>
          </p:nvPr>
        </p:nvSpPr>
        <p:spPr>
          <a:xfrm>
            <a:off x="1047280" y="1022350"/>
            <a:ext cx="10306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6616"/>
              <a:buFont typeface="Calibri"/>
              <a:buNone/>
            </a:pPr>
            <a:r>
              <a:rPr lang="en-GB" sz="6650" b="1">
                <a:solidFill>
                  <a:srgbClr val="FFFFFF"/>
                </a:solidFill>
              </a:rPr>
              <a:t>RENTING RECOMMENDATIONS</a:t>
            </a:r>
            <a:br>
              <a:rPr lang="en-GB" sz="6650">
                <a:solidFill>
                  <a:srgbClr val="FFFFFF"/>
                </a:solidFill>
              </a:rPr>
            </a:br>
            <a:br>
              <a:rPr lang="en-GB" sz="2200">
                <a:solidFill>
                  <a:srgbClr val="FFFFFF"/>
                </a:solidFill>
              </a:rPr>
            </a:br>
            <a:endParaRPr sz="2200">
              <a:solidFill>
                <a:srgbClr val="FFFFFF"/>
              </a:solidFill>
            </a:endParaRPr>
          </a:p>
        </p:txBody>
      </p:sp>
      <p:sp>
        <p:nvSpPr>
          <p:cNvPr id="305" name="Google Shape;305;g1f9d2c9ab85_0_25"/>
          <p:cNvSpPr txBox="1">
            <a:spLocks noGrp="1"/>
          </p:cNvSpPr>
          <p:nvPr>
            <p:ph type="body" idx="1"/>
          </p:nvPr>
        </p:nvSpPr>
        <p:spPr>
          <a:xfrm>
            <a:off x="4373876" y="2085375"/>
            <a:ext cx="74085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1584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None/>
            </a:pPr>
            <a:endParaRPr sz="1105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Information</a:t>
            </a: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Secure</a:t>
            </a: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Involved</a:t>
            </a: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Adapted</a:t>
            </a: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-4040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11050">
                <a:latin typeface="Arial"/>
                <a:ea typeface="Arial"/>
                <a:cs typeface="Arial"/>
                <a:sym typeface="Arial"/>
              </a:rPr>
              <a:t>Reasonable adjustments</a:t>
            </a:r>
            <a:endParaRPr sz="110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marL="228600" lvl="0" indent="-1584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5"/>
              <a:buNone/>
            </a:pPr>
            <a:endParaRPr sz="6000"/>
          </a:p>
        </p:txBody>
      </p:sp>
      <p:pic>
        <p:nvPicPr>
          <p:cNvPr id="306" name="Google Shape;306;g1f9d2c9ab85_0_25" descr="A picture containing person, perso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75" y="2960750"/>
            <a:ext cx="3130525" cy="31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f9d2c9ab85_0_25" descr="Checkmark with solid fil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275" y="4577800"/>
            <a:ext cx="1184675" cy="11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7017235" y="0"/>
            <a:ext cx="789032" cy="6865831"/>
          </a:xfrm>
          <a:custGeom>
            <a:avLst/>
            <a:gdLst/>
            <a:ahLst/>
            <a:cxnLst/>
            <a:rect l="l" t="t" r="r" b="b"/>
            <a:pathLst>
              <a:path w="789032" h="6865831" extrusionOk="0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rgbClr val="374C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7017236" y="887217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533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-1" y="0"/>
            <a:ext cx="7498749" cy="61501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967"/>
              <a:buFont typeface="Calibri"/>
              <a:buNone/>
            </a:pPr>
            <a:r>
              <a:rPr lang="en-GB" sz="6200"/>
              <a:t>THANK YOU FOR LISTENING</a:t>
            </a:r>
            <a:endParaRPr sz="6200"/>
          </a:p>
        </p:txBody>
      </p:sp>
      <p:pic>
        <p:nvPicPr>
          <p:cNvPr id="318" name="Google Shape;3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311" y="1133336"/>
            <a:ext cx="5029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689412c7f_0_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2689412c7f_0_0"/>
          <p:cNvSpPr/>
          <p:nvPr/>
        </p:nvSpPr>
        <p:spPr>
          <a:xfrm>
            <a:off x="7017235" y="0"/>
            <a:ext cx="789032" cy="6865831"/>
          </a:xfrm>
          <a:custGeom>
            <a:avLst/>
            <a:gdLst/>
            <a:ahLst/>
            <a:cxnLst/>
            <a:rect l="l" t="t" r="r" b="b"/>
            <a:pathLst>
              <a:path w="789032" h="6865831" extrusionOk="0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rgbClr val="374C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2689412c7f_0_0"/>
          <p:cNvSpPr/>
          <p:nvPr/>
        </p:nvSpPr>
        <p:spPr>
          <a:xfrm>
            <a:off x="7017236" y="887217"/>
            <a:ext cx="482654" cy="5521416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533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2689412c7f_0_0"/>
          <p:cNvSpPr/>
          <p:nvPr/>
        </p:nvSpPr>
        <p:spPr>
          <a:xfrm>
            <a:off x="-1" y="0"/>
            <a:ext cx="7498800" cy="615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2689412c7f_0_0"/>
          <p:cNvSpPr/>
          <p:nvPr/>
        </p:nvSpPr>
        <p:spPr>
          <a:xfrm>
            <a:off x="7804744" y="0"/>
            <a:ext cx="4384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2689412c7f_0_0"/>
          <p:cNvSpPr txBox="1">
            <a:spLocks noGrp="1"/>
          </p:cNvSpPr>
          <p:nvPr>
            <p:ph type="title"/>
          </p:nvPr>
        </p:nvSpPr>
        <p:spPr>
          <a:xfrm>
            <a:off x="8129872" y="1062401"/>
            <a:ext cx="3261900" cy="2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6000">
                <a:solidFill>
                  <a:srgbClr val="FFFFFF"/>
                </a:solidFill>
              </a:rPr>
              <a:t>MEET OUR TEAM</a:t>
            </a:r>
            <a:endParaRPr sz="6000"/>
          </a:p>
        </p:txBody>
      </p:sp>
      <p:pic>
        <p:nvPicPr>
          <p:cNvPr id="111" name="Google Shape;111;g22689412c7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800" y="1648825"/>
            <a:ext cx="5523189" cy="31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2689412c7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225" y="4757072"/>
            <a:ext cx="1599626" cy="17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2689412c7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3750" y="4757075"/>
            <a:ext cx="1707100" cy="17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7017235" y="0"/>
            <a:ext cx="789032" cy="6865831"/>
          </a:xfrm>
          <a:custGeom>
            <a:avLst/>
            <a:gdLst/>
            <a:ahLst/>
            <a:cxnLst/>
            <a:rect l="l" t="t" r="r" b="b"/>
            <a:pathLst>
              <a:path w="789032" h="6865831" extrusionOk="0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rgbClr val="374C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7017236" y="887217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533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-1" y="0"/>
            <a:ext cx="7498749" cy="61501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 descr="A picture containing person, standing, jacket, coa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09622" y="1024467"/>
            <a:ext cx="5353800" cy="53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7806275" y="378100"/>
            <a:ext cx="4188000" cy="60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5300">
                <a:solidFill>
                  <a:srgbClr val="FFFFFF"/>
                </a:solidFill>
              </a:rPr>
              <a:t>HANDS UP:</a:t>
            </a:r>
            <a:endParaRPr sz="53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-"/>
            </a:pPr>
            <a:r>
              <a:rPr lang="en-GB">
                <a:solidFill>
                  <a:srgbClr val="FFFFFF"/>
                </a:solidFill>
              </a:rPr>
              <a:t>Who has rented their own place?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-GB">
                <a:solidFill>
                  <a:srgbClr val="FFFFFF"/>
                </a:solidFill>
              </a:rPr>
              <a:t>Who has supported people to rent?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7017235" y="0"/>
            <a:ext cx="789032" cy="6865831"/>
          </a:xfrm>
          <a:custGeom>
            <a:avLst/>
            <a:gdLst/>
            <a:ahLst/>
            <a:cxnLst/>
            <a:rect l="l" t="t" r="r" b="b"/>
            <a:pathLst>
              <a:path w="789032" h="6865831" extrusionOk="0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rgbClr val="374C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7017236" y="887217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533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-1" y="0"/>
            <a:ext cx="7498749" cy="61501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7920475" y="1177025"/>
            <a:ext cx="40041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6000">
                <a:solidFill>
                  <a:srgbClr val="FFFFFF"/>
                </a:solidFill>
              </a:rPr>
              <a:t>ABOUT </a:t>
            </a:r>
            <a:endParaRPr sz="6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6000">
                <a:solidFill>
                  <a:srgbClr val="FFFFFF"/>
                </a:solidFill>
              </a:rPr>
              <a:t>OUR RESEARCH</a:t>
            </a:r>
            <a:endParaRPr sz="6000"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8150" y="1177022"/>
            <a:ext cx="4520950" cy="45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5400"/>
              <a:t>We tried to find out:</a:t>
            </a:r>
            <a:endParaRPr/>
          </a:p>
        </p:txBody>
      </p:sp>
      <p:sp>
        <p:nvSpPr>
          <p:cNvPr id="143" name="Google Shape;143;p31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509"/>
            </a:schemeClr>
          </a:solidFill>
          <a:ln w="44450" cap="rnd" cmpd="sng">
            <a:solidFill>
              <a:schemeClr val="accent2">
                <a:alpha val="7450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870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4400"/>
              <a:t>What’s going on for people with learning disabilities who rent their own home?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00"/>
          </a:p>
          <a:p>
            <a:pPr marL="457200" lvl="0" indent="-4870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4400"/>
              <a:t>What support is there?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00"/>
          </a:p>
          <a:p>
            <a:pPr marL="457200" lvl="0" indent="-4870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4400"/>
              <a:t>What needs to get better? </a:t>
            </a:r>
            <a:endParaRPr/>
          </a:p>
          <a:p>
            <a:pPr marL="62865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6255"/>
              <a:buFont typeface="Arial"/>
              <a:buNone/>
            </a:pPr>
            <a:endParaRPr sz="2200"/>
          </a:p>
        </p:txBody>
      </p:sp>
      <p:pic>
        <p:nvPicPr>
          <p:cNvPr id="145" name="Google Shape;145;p31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383" r="1408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c978d641da_0_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c978d641da_0_0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4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5400"/>
              <a:t>How did we find this out?:</a:t>
            </a:r>
            <a:endParaRPr/>
          </a:p>
        </p:txBody>
      </p:sp>
      <p:sp>
        <p:nvSpPr>
          <p:cNvPr id="153" name="Google Shape;153;g1c978d641da_0_0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509"/>
            </a:schemeClr>
          </a:solidFill>
          <a:ln w="44450" cap="rnd" cmpd="sng">
            <a:solidFill>
              <a:schemeClr val="accent2">
                <a:alpha val="7450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c978d641da_0_0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6713700" cy="4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857250" lvl="0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AutoNum type="arabicPeriod"/>
            </a:pPr>
            <a:r>
              <a:rPr lang="en-GB" sz="3600"/>
              <a:t>We spoke to 35 people renting their own home</a:t>
            </a:r>
            <a:endParaRPr sz="3600"/>
          </a:p>
          <a:p>
            <a:pPr marL="857250" lvl="0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AutoNum type="arabicPeriod"/>
            </a:pPr>
            <a:r>
              <a:rPr lang="en-GB" sz="3600"/>
              <a:t>We asked people to complete some booklets about their homes (and take photos)</a:t>
            </a:r>
            <a:endParaRPr sz="3600"/>
          </a:p>
          <a:p>
            <a:pPr marL="857250" lvl="0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AutoNum type="arabicPeriod"/>
            </a:pPr>
            <a:r>
              <a:rPr lang="en-GB" sz="3600"/>
              <a:t>We looked at what people had said and made</a:t>
            </a:r>
            <a:r>
              <a:rPr lang="en-GB" sz="4400"/>
              <a:t> </a:t>
            </a:r>
            <a:endParaRPr/>
          </a:p>
          <a:p>
            <a:pPr marL="62865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18"/>
              <a:buFont typeface="Arial"/>
              <a:buNone/>
            </a:pPr>
            <a:endParaRPr sz="2200"/>
          </a:p>
        </p:txBody>
      </p:sp>
      <p:pic>
        <p:nvPicPr>
          <p:cNvPr id="155" name="Google Shape;155;g1c978d641d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7100" y="2442928"/>
            <a:ext cx="3172775" cy="31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d1107bd568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2" name="Google Shape;162;g1d1107bd568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3" name="Google Shape;163;g1d1107bd568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909" y="88800"/>
            <a:ext cx="460598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d1107bd568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898" y="0"/>
            <a:ext cx="45996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10989586" y="1070835"/>
            <a:ext cx="687754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374C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10988949" y="803186"/>
            <a:ext cx="409371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2533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7513372" y="804101"/>
            <a:ext cx="3880200" cy="52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7835104" y="1213967"/>
            <a:ext cx="3220127" cy="2772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6000">
                <a:solidFill>
                  <a:srgbClr val="FFFFFF"/>
                </a:solidFill>
              </a:rPr>
              <a:t>What did we find out?</a:t>
            </a:r>
            <a:endParaRPr sz="6000"/>
          </a:p>
        </p:txBody>
      </p:sp>
      <p:pic>
        <p:nvPicPr>
          <p:cNvPr id="174" name="Google Shape;174;p7" descr="A picture containing person, outdoo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2" b="21999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9"/>
          <p:cNvGrpSpPr/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2" name="Google Shape;182;p9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409710" y="1022350"/>
              <a:ext cx="709612" cy="2095501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374C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644660" y="640894"/>
              <a:ext cx="168275" cy="1713195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2533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047280" y="1022350"/>
            <a:ext cx="10306520" cy="106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6616"/>
              <a:buFont typeface="Calibri"/>
              <a:buNone/>
            </a:pPr>
            <a:r>
              <a:rPr lang="en-GB" sz="6650" b="1">
                <a:solidFill>
                  <a:srgbClr val="FFFFFF"/>
                </a:solidFill>
              </a:rPr>
              <a:t>We found:</a:t>
            </a:r>
            <a:br>
              <a:rPr lang="en-GB" sz="6650">
                <a:solidFill>
                  <a:srgbClr val="FFFFFF"/>
                </a:solidFill>
              </a:rPr>
            </a:br>
            <a:br>
              <a:rPr lang="en-GB" sz="2200">
                <a:solidFill>
                  <a:srgbClr val="FFFFFF"/>
                </a:solidFill>
              </a:rPr>
            </a:br>
            <a:endParaRPr sz="2200">
              <a:solidFill>
                <a:srgbClr val="FFFFFF"/>
              </a:solidFill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4373876" y="2085375"/>
            <a:ext cx="74085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584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Most of the people we spoke to liked renting.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They were settled in their home, could afford their rent and were good tenants.</a:t>
            </a:r>
            <a:endParaRPr sz="3600"/>
          </a:p>
          <a:p>
            <a:pPr marL="228600" lvl="0" indent="-1584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6000"/>
          </a:p>
        </p:txBody>
      </p:sp>
      <p:pic>
        <p:nvPicPr>
          <p:cNvPr id="189" name="Google Shape;18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975" y="2890975"/>
            <a:ext cx="2694250" cy="26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2C0FDBB6CE74080906D4E87FFD3CB" ma:contentTypeVersion="16" ma:contentTypeDescription="Create a new document." ma:contentTypeScope="" ma:versionID="5ce9f086802a28d734b2ed50c994fb10">
  <xsd:schema xmlns:xsd="http://www.w3.org/2001/XMLSchema" xmlns:xs="http://www.w3.org/2001/XMLSchema" xmlns:p="http://schemas.microsoft.com/office/2006/metadata/properties" xmlns:ns2="c56f0124-96bd-4974-94a7-efbc5e74f883" xmlns:ns3="7f2f5a7d-760e-468e-94d3-a98147531287" targetNamespace="http://schemas.microsoft.com/office/2006/metadata/properties" ma:root="true" ma:fieldsID="08d22762973fef9a9f6b9be3070de066" ns2:_="" ns3:_="">
    <xsd:import namespace="c56f0124-96bd-4974-94a7-efbc5e74f883"/>
    <xsd:import namespace="7f2f5a7d-760e-468e-94d3-a98147531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f0124-96bd-4974-94a7-efbc5e74f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673d92-a09e-435d-abcf-640fdd9ad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f5a7d-760e-468e-94d3-a9814753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b5665-ce4e-431b-8ea9-0301c79cd640}" ma:internalName="TaxCatchAll" ma:showField="CatchAllData" ma:web="7f2f5a7d-760e-468e-94d3-a98147531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6f0124-96bd-4974-94a7-efbc5e74f883">
      <Terms xmlns="http://schemas.microsoft.com/office/infopath/2007/PartnerControls"/>
    </lcf76f155ced4ddcb4097134ff3c332f>
    <TaxCatchAll xmlns="7f2f5a7d-760e-468e-94d3-a98147531287" xsi:nil="true"/>
  </documentManagement>
</p:properties>
</file>

<file path=customXml/itemProps1.xml><?xml version="1.0" encoding="utf-8"?>
<ds:datastoreItem xmlns:ds="http://schemas.openxmlformats.org/officeDocument/2006/customXml" ds:itemID="{774C1E3C-82F3-4A3F-A379-A06B3EFE0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f0124-96bd-4974-94a7-efbc5e74f883"/>
    <ds:schemaRef ds:uri="7f2f5a7d-760e-468e-94d3-a98147531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585C7D-A80F-4B49-97E3-DAEF62A647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2FD3E-F918-4438-A891-579FDF60C8A3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7f2f5a7d-760e-468e-94d3-a98147531287"/>
    <ds:schemaRef ds:uri="http://www.w3.org/XML/1998/namespace"/>
    <ds:schemaRef ds:uri="http://purl.org/dc/terms/"/>
    <ds:schemaRef ds:uri="http://schemas.microsoft.com/office/infopath/2007/PartnerControls"/>
    <ds:schemaRef ds:uri="c56f0124-96bd-4974-94a7-efbc5e74f8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324</Words>
  <Application>Microsoft Office PowerPoint</Application>
  <PresentationFormat>Widescreen</PresentationFormat>
  <Paragraphs>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</vt:lpstr>
      <vt:lpstr>Calibri</vt:lpstr>
      <vt:lpstr>Office Theme</vt:lpstr>
      <vt:lpstr>RENTING YOUR OWN PLACE RESEARCH </vt:lpstr>
      <vt:lpstr>MEET OUR TEAM</vt:lpstr>
      <vt:lpstr>HANDS UP:  Who has rented their own place?   Who has supported people to rent? </vt:lpstr>
      <vt:lpstr>ABOUT  OUR RESEARCH</vt:lpstr>
      <vt:lpstr>We tried to find out:</vt:lpstr>
      <vt:lpstr>How did we find this out?:</vt:lpstr>
      <vt:lpstr>PowerPoint Presentation</vt:lpstr>
      <vt:lpstr>What did we find out?</vt:lpstr>
      <vt:lpstr>We found:  </vt:lpstr>
      <vt:lpstr>We found:  </vt:lpstr>
      <vt:lpstr>We found:  </vt:lpstr>
      <vt:lpstr>We found:  </vt:lpstr>
      <vt:lpstr>We found:  </vt:lpstr>
      <vt:lpstr>We found:  </vt:lpstr>
      <vt:lpstr> </vt:lpstr>
      <vt:lpstr> </vt:lpstr>
      <vt:lpstr>RENTING RECOMMENDATIONS  </vt:lpstr>
      <vt:lpstr>RENTING RECOMMENDATIONS  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RENTING YOUR OWN PLACE RESEARCH </dc:title>
  <dc:creator>David Abbott</dc:creator>
  <cp:lastModifiedBy>Samantha Clark</cp:lastModifiedBy>
  <cp:revision>2</cp:revision>
  <dcterms:created xsi:type="dcterms:W3CDTF">2021-04-19T10:49:31Z</dcterms:created>
  <dcterms:modified xsi:type="dcterms:W3CDTF">2023-03-27T10:06:07Z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0x01010046A2C0FDBB6CE74080906D4E87FFD3CB</vt:lpwstr>
  </property>
  <property fmtid="{D5CDD505-2E9C-101B-9397-08002B2CF9AE}" pid="3" name="MediaServiceImageTags">
    <vt:lpwstr/>
  </property>
</Properties>
</file>