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3" r:id="rId5"/>
  </p:sldMasterIdLst>
  <p:notesMasterIdLst>
    <p:notesMasterId r:id="rId33"/>
  </p:notesMasterIdLst>
  <p:sldIdLst>
    <p:sldId id="256" r:id="rId6"/>
    <p:sldId id="310" r:id="rId7"/>
    <p:sldId id="262" r:id="rId8"/>
    <p:sldId id="364" r:id="rId9"/>
    <p:sldId id="308" r:id="rId10"/>
    <p:sldId id="365" r:id="rId11"/>
    <p:sldId id="302" r:id="rId12"/>
    <p:sldId id="298" r:id="rId13"/>
    <p:sldId id="297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9" r:id="rId28"/>
    <p:sldId id="330" r:id="rId29"/>
    <p:sldId id="331" r:id="rId30"/>
    <p:sldId id="344" r:id="rId31"/>
    <p:sldId id="273" r:id="rId3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Grand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Grand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Grand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Grand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Grand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Grand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Grand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Grand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Lucida Grand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9" autoAdjust="0"/>
    <p:restoredTop sz="94694"/>
  </p:normalViewPr>
  <p:slideViewPr>
    <p:cSldViewPr snapToGrid="0">
      <p:cViewPr varScale="1">
        <p:scale>
          <a:sx n="94" d="100"/>
          <a:sy n="94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Lucida Grande"/>
      </a:defRPr>
    </a:lvl1pPr>
    <a:lvl2pPr indent="228600" latinLnBrk="0">
      <a:defRPr sz="1200">
        <a:latin typeface="+mn-lt"/>
        <a:ea typeface="+mn-ea"/>
        <a:cs typeface="+mn-cs"/>
        <a:sym typeface="Lucida Grande"/>
      </a:defRPr>
    </a:lvl2pPr>
    <a:lvl3pPr indent="457200" latinLnBrk="0">
      <a:defRPr sz="1200">
        <a:latin typeface="+mn-lt"/>
        <a:ea typeface="+mn-ea"/>
        <a:cs typeface="+mn-cs"/>
        <a:sym typeface="Lucida Grande"/>
      </a:defRPr>
    </a:lvl3pPr>
    <a:lvl4pPr indent="685800" latinLnBrk="0">
      <a:defRPr sz="1200">
        <a:latin typeface="+mn-lt"/>
        <a:ea typeface="+mn-ea"/>
        <a:cs typeface="+mn-cs"/>
        <a:sym typeface="Lucida Grande"/>
      </a:defRPr>
    </a:lvl4pPr>
    <a:lvl5pPr indent="914400" latinLnBrk="0">
      <a:defRPr sz="1200">
        <a:latin typeface="+mn-lt"/>
        <a:ea typeface="+mn-ea"/>
        <a:cs typeface="+mn-cs"/>
        <a:sym typeface="Lucida Grande"/>
      </a:defRPr>
    </a:lvl5pPr>
    <a:lvl6pPr indent="1143000" latinLnBrk="0">
      <a:defRPr sz="1200">
        <a:latin typeface="+mn-lt"/>
        <a:ea typeface="+mn-ea"/>
        <a:cs typeface="+mn-cs"/>
        <a:sym typeface="Lucida Grande"/>
      </a:defRPr>
    </a:lvl6pPr>
    <a:lvl7pPr indent="1371600" latinLnBrk="0">
      <a:defRPr sz="1200">
        <a:latin typeface="+mn-lt"/>
        <a:ea typeface="+mn-ea"/>
        <a:cs typeface="+mn-cs"/>
        <a:sym typeface="Lucida Grande"/>
      </a:defRPr>
    </a:lvl7pPr>
    <a:lvl8pPr indent="1600200" latinLnBrk="0">
      <a:defRPr sz="1200">
        <a:latin typeface="+mn-lt"/>
        <a:ea typeface="+mn-ea"/>
        <a:cs typeface="+mn-cs"/>
        <a:sym typeface="Lucida Grande"/>
      </a:defRPr>
    </a:lvl8pPr>
    <a:lvl9pPr indent="1828800" latinLnBrk="0">
      <a:defRPr sz="1200">
        <a:latin typeface="+mn-lt"/>
        <a:ea typeface="+mn-ea"/>
        <a:cs typeface="+mn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indent="39687">
              <a:spcBef>
                <a:spcPts val="400"/>
              </a:spcBef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021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indent="39687">
              <a:spcBef>
                <a:spcPts val="400"/>
              </a:spcBef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A013D-C9C7-40E1-8190-6FFECC589D2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7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indent="39687">
              <a:spcBef>
                <a:spcPts val="400"/>
              </a:spcBef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695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2A2679-516E-42E0-9CBA-C9A402984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-427" r="-2428" b="5931"/>
          <a:stretch/>
        </p:blipFill>
        <p:spPr>
          <a:xfrm>
            <a:off x="6014681" y="5615425"/>
            <a:ext cx="3207173" cy="1242575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BEEF2F-3FCD-4883-91F9-42BCE7B707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" b="5504"/>
          <a:stretch/>
        </p:blipFill>
        <p:spPr>
          <a:xfrm>
            <a:off x="6014681" y="5615425"/>
            <a:ext cx="3129319" cy="12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E35CB-1EE8-43FF-8F80-43D2E864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A47F1-A05A-47BF-A835-1DE46948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2667-4C16-4F31-AD1F-D04B6C93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9265" y="6400413"/>
            <a:ext cx="279883" cy="276999"/>
          </a:xfrm>
        </p:spPr>
        <p:txBody>
          <a:bodyPr/>
          <a:lstStyle/>
          <a:p>
            <a:fld id="{EB35EE45-0D93-4CEE-97B5-92A41692D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8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DDC80-7646-4763-963A-775E454A9053}" type="datetimeFigureOut">
              <a:rPr lang="en-GB"/>
              <a:pPr>
                <a:defRPr/>
              </a:pPr>
              <a:t>17/03/2023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78754C-5474-4669-A5B9-87A0898F4C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46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70770" y="6397942"/>
            <a:ext cx="296873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 defTabSz="457200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50485C7-22A9-4122-A538-1709143AF9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7" y="71204"/>
            <a:ext cx="2579080" cy="1426617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6F3527-56F6-4F7B-BF3B-EB329BB8B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" b="5504"/>
          <a:stretch/>
        </p:blipFill>
        <p:spPr>
          <a:xfrm>
            <a:off x="6014681" y="5615425"/>
            <a:ext cx="3129319" cy="1242575"/>
          </a:xfrm>
          <a:prstGeom prst="rect">
            <a:avLst/>
          </a:prstGeom>
        </p:spPr>
      </p:pic>
      <p:sp>
        <p:nvSpPr>
          <p:cNvPr id="10" name="Copyright Beyond Words">
            <a:extLst>
              <a:ext uri="{FF2B5EF4-FFF2-40B4-BE49-F238E27FC236}">
                <a16:creationId xmlns:a16="http://schemas.microsoft.com/office/drawing/2014/main" id="{421EBD86-5552-4546-8A78-50DE75D0AB99}"/>
              </a:ext>
            </a:extLst>
          </p:cNvPr>
          <p:cNvSpPr txBox="1"/>
          <p:nvPr userDrawn="1"/>
        </p:nvSpPr>
        <p:spPr>
          <a:xfrm>
            <a:off x="-698722" y="6584632"/>
            <a:ext cx="2867662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indent="39687"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© </a:t>
            </a:r>
            <a:r>
              <a:rPr dirty="0"/>
              <a:t>Beyond Words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1pPr>
      <a:lvl2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2pPr>
      <a:lvl3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3pPr>
      <a:lvl4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4pPr>
      <a:lvl5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5pPr>
      <a:lvl6pPr marL="39687" marR="0" indent="41751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6pPr>
      <a:lvl7pPr marL="39687" marR="0" indent="87471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7pPr>
      <a:lvl8pPr marL="39687" marR="0" indent="133191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8pPr>
      <a:lvl9pPr marL="39687" marR="0" indent="178911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9pPr>
    </p:titleStyle>
    <p:bodyStyle>
      <a:lvl1pPr marL="382587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1pPr>
      <a:lvl2pPr marL="772658" marR="0" indent="-326571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2pPr>
      <a:lvl3pPr marL="1208087" marR="0" indent="-3048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3pPr>
      <a:lvl4pPr marL="1726247" marR="0" indent="-36576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4pPr>
      <a:lvl5pPr marL="2224087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5pPr>
      <a:lvl6pPr marL="2681287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6pPr>
      <a:lvl7pPr marL="3138487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7pPr>
      <a:lvl8pPr marL="3595687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8pPr>
      <a:lvl9pPr marL="4052887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70770" y="6397942"/>
            <a:ext cx="296873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 defTabSz="457200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55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1pPr>
      <a:lvl2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2pPr>
      <a:lvl3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3pPr>
      <a:lvl4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4pPr>
      <a:lvl5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5pPr>
      <a:lvl6pPr marL="39687" marR="0" indent="41751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6pPr>
      <a:lvl7pPr marL="39687" marR="0" indent="87471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7pPr>
      <a:lvl8pPr marL="39687" marR="0" indent="133191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8pPr>
      <a:lvl9pPr marL="39687" marR="0" indent="178911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9pPr>
    </p:titleStyle>
    <p:bodyStyle>
      <a:lvl1pPr marL="382587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1pPr>
      <a:lvl2pPr marL="772658" marR="0" indent="-326571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2pPr>
      <a:lvl3pPr marL="1208087" marR="0" indent="-3048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3pPr>
      <a:lvl4pPr marL="1726247" marR="0" indent="-36576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4pPr>
      <a:lvl5pPr marL="2224087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5pPr>
      <a:lvl6pPr marL="2681287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6pPr>
      <a:lvl7pPr marL="3138487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7pPr>
      <a:lvl8pPr marL="3595687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8pPr>
      <a:lvl9pPr marL="4052887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Arial"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Lucida Grande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Gran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537698-741B-0E43-C313-D5374BFFCC62}"/>
              </a:ext>
            </a:extLst>
          </p:cNvPr>
          <p:cNvSpPr/>
          <p:nvPr/>
        </p:nvSpPr>
        <p:spPr>
          <a:xfrm>
            <a:off x="-51319" y="0"/>
            <a:ext cx="9246637" cy="685214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ucida Grande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8AFCC6C-C365-1153-61D8-FE1206116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95944"/>
            <a:ext cx="3027194" cy="167252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450F868-2134-676D-B137-093EBF7035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r="5765"/>
          <a:stretch/>
        </p:blipFill>
        <p:spPr>
          <a:xfrm>
            <a:off x="4954556" y="0"/>
            <a:ext cx="4189444" cy="6858000"/>
          </a:xfrm>
          <a:prstGeom prst="rect">
            <a:avLst/>
          </a:prstGeom>
        </p:spPr>
      </p:pic>
      <p:sp>
        <p:nvSpPr>
          <p:cNvPr id="11" name="The rationale is Visual Literacy">
            <a:extLst>
              <a:ext uri="{FF2B5EF4-FFF2-40B4-BE49-F238E27FC236}">
                <a16:creationId xmlns:a16="http://schemas.microsoft.com/office/drawing/2014/main" id="{261F78F3-0EE9-D74B-C3D4-1D16B6C981F6}"/>
              </a:ext>
            </a:extLst>
          </p:cNvPr>
          <p:cNvSpPr txBox="1">
            <a:spLocks/>
          </p:cNvSpPr>
          <p:nvPr/>
        </p:nvSpPr>
        <p:spPr>
          <a:xfrm>
            <a:off x="285174" y="3262280"/>
            <a:ext cx="5690867" cy="169227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39687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39687" marR="0" indent="-39687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2pPr>
            <a:lvl3pPr marL="39687" marR="0" indent="-39687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3pPr>
            <a:lvl4pPr marL="39687" marR="0" indent="-39687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4pPr>
            <a:lvl5pPr marL="39687" marR="0" indent="-39687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5pPr>
            <a:lvl6pPr marL="39687" marR="0" indent="417512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6pPr>
            <a:lvl7pPr marL="39687" marR="0" indent="874712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7pPr>
            <a:lvl8pPr marL="39687" marR="0" indent="1331912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8pPr>
            <a:lvl9pPr marL="39687" marR="0" indent="1789112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9pPr>
          </a:lstStyle>
          <a:p>
            <a:pPr algn="l" hangingPunct="1"/>
            <a:r>
              <a:rPr lang="en-GB" sz="3200" dirty="0">
                <a:latin typeface="Glober SemiBold Free" pitchFamily="50" charset="0"/>
              </a:rPr>
              <a:t>The Power of Pictures</a:t>
            </a:r>
          </a:p>
        </p:txBody>
      </p:sp>
      <p:sp>
        <p:nvSpPr>
          <p:cNvPr id="12" name="Some people who can read a little will be able to tell a story more fluently through pictures">
            <a:extLst>
              <a:ext uri="{FF2B5EF4-FFF2-40B4-BE49-F238E27FC236}">
                <a16:creationId xmlns:a16="http://schemas.microsoft.com/office/drawing/2014/main" id="{947AFD7E-759E-EDB4-9951-D05D7C00D0DD}"/>
              </a:ext>
            </a:extLst>
          </p:cNvPr>
          <p:cNvSpPr txBox="1">
            <a:spLocks/>
          </p:cNvSpPr>
          <p:nvPr/>
        </p:nvSpPr>
        <p:spPr>
          <a:xfrm>
            <a:off x="503592" y="3935056"/>
            <a:ext cx="3564556" cy="2727000"/>
          </a:xfrm>
          <a:prstGeom prst="rect">
            <a:avLst/>
          </a:prstGeom>
        </p:spPr>
        <p:txBody>
          <a:bodyPr>
            <a:normAutofit/>
          </a:bodyPr>
          <a:lstStyle>
            <a:lvl1pPr marL="382587" marR="0" indent="-342900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1pPr>
            <a:lvl2pPr marL="772658" marR="0" indent="-326571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2pPr>
            <a:lvl3pPr marL="1208087" marR="0" indent="-304800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3pPr>
            <a:lvl4pPr marL="1726247" marR="0" indent="-365760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4pPr>
            <a:lvl5pPr marL="2224087" marR="0" indent="-406400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5pPr>
            <a:lvl6pPr marL="2681287" marR="0" indent="-406400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6pPr>
            <a:lvl7pPr marL="3138487" marR="0" indent="-406400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7pPr>
            <a:lvl8pPr marL="3595687" marR="0" indent="-406400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8pPr>
            <a:lvl9pPr marL="4052887" marR="0" indent="-406400" algn="l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Grande"/>
              </a:defRPr>
            </a:lvl9pPr>
          </a:lstStyle>
          <a:p>
            <a:pPr marL="39687" indent="0" hangingPunct="1">
              <a:buNone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1800" dirty="0">
                <a:latin typeface="Glober SemiBold Free" pitchFamily="50" charset="0"/>
                <a:ea typeface="Verdana"/>
                <a:cs typeface="Verdana"/>
                <a:sym typeface="Verdana"/>
              </a:rPr>
              <a:t>How word-free books can help us relate to our surroundings and tell our own stories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44939-5531-9032-13F5-03C24F569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7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609CA-5017-BADA-E14A-146BF6FCD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E4A6D-1924-7187-77BA-48471C67A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B2BFA-00A8-7235-AA90-7BCEF0389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880F2-AF6A-4AF2-44CB-8D69F0F54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19876-AB2D-6210-3B7B-AB0F7B20C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C9AEB-83F4-624F-EA64-7DD24F5E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81AE1-1CD6-6711-018A-008E886EE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86ED2-2E1B-0242-6567-8D8AB1B60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07207A-2C7D-990A-1E59-CC0A94524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45627-7DBD-4351-B536-F4C306AC5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r="24420" b="14042"/>
          <a:stretch/>
        </p:blipFill>
        <p:spPr>
          <a:xfrm>
            <a:off x="5594579" y="1094602"/>
            <a:ext cx="3169116" cy="4274038"/>
          </a:xfrm>
          <a:prstGeom prst="rect">
            <a:avLst/>
          </a:prstGeom>
        </p:spPr>
      </p:pic>
      <p:sp>
        <p:nvSpPr>
          <p:cNvPr id="55" name="The rationale is Visual Literacy"/>
          <p:cNvSpPr txBox="1">
            <a:spLocks noGrp="1"/>
          </p:cNvSpPr>
          <p:nvPr>
            <p:ph type="title" idx="4294967295"/>
          </p:nvPr>
        </p:nvSpPr>
        <p:spPr>
          <a:xfrm>
            <a:off x="380305" y="2800415"/>
            <a:ext cx="4911443" cy="2191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39687"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GB" sz="3200" dirty="0">
                <a:latin typeface="Glober SemiBold Free" pitchFamily="50" charset="0"/>
              </a:rPr>
              <a:t>Professor Sheila the </a:t>
            </a:r>
            <a:br>
              <a:rPr lang="en-GB" sz="3200" dirty="0">
                <a:latin typeface="Glober SemiBold Free" pitchFamily="50" charset="0"/>
              </a:rPr>
            </a:br>
            <a:r>
              <a:rPr lang="en-GB" sz="3200" dirty="0">
                <a:latin typeface="Glober SemiBold Free" pitchFamily="50" charset="0"/>
              </a:rPr>
              <a:t>Baroness Hollins</a:t>
            </a:r>
            <a:endParaRPr sz="3200" dirty="0">
              <a:latin typeface="Glober SemiBold Free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97D98-0B20-4A5B-9EFC-3AE4E4411621}"/>
              </a:ext>
            </a:extLst>
          </p:cNvPr>
          <p:cNvSpPr txBox="1"/>
          <p:nvPr/>
        </p:nvSpPr>
        <p:spPr>
          <a:xfrm>
            <a:off x="1310089" y="3904865"/>
            <a:ext cx="338321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lober SemiBold Free" pitchFamily="50" charset="0"/>
                <a:sym typeface="Lucida Grande"/>
              </a:rPr>
              <a:t>Founder of Beyond Words</a:t>
            </a:r>
          </a:p>
        </p:txBody>
      </p:sp>
    </p:spTree>
    <p:extLst>
      <p:ext uri="{BB962C8B-B14F-4D97-AF65-F5344CB8AC3E}">
        <p14:creationId xmlns:p14="http://schemas.microsoft.com/office/powerpoint/2010/main" val="36843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C8109-9C9C-6609-2306-866F4D93A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4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9F2A9-FAAC-96BE-63BB-EF2666E68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FA4DA-0A39-8208-4F12-2EF3974AD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3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49AAB-4305-86AD-B887-E105E7FDD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99903-AD9B-8448-6174-7301D07B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874E5-FBD0-9A92-5C4A-7F653B858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34" y="0"/>
            <a:ext cx="48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6F3293-8B7C-405B-B09D-A23EB4B6504A}"/>
              </a:ext>
            </a:extLst>
          </p:cNvPr>
          <p:cNvSpPr txBox="1"/>
          <p:nvPr/>
        </p:nvSpPr>
        <p:spPr>
          <a:xfrm>
            <a:off x="1192490" y="1905507"/>
            <a:ext cx="6759019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lober SemiBold Free" pitchFamily="50" charset="0"/>
                <a:sym typeface="Lucida Grande"/>
              </a:rPr>
              <a:t>How do people feel about reading the book?</a:t>
            </a:r>
            <a:b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lober SemiBold Free" pitchFamily="50" charset="0"/>
                <a:sym typeface="Lucida Grande"/>
              </a:rPr>
            </a:b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lober SemiBold Free" pitchFamily="50" charset="0"/>
              <a:sym typeface="Lucida Grande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lober SemiBold Free" pitchFamily="50" charset="0"/>
                <a:sym typeface="Lucida Grande"/>
              </a:rPr>
              <a:t>Did </a:t>
            </a:r>
            <a:r>
              <a:rPr lang="en-GB" sz="3200" dirty="0">
                <a:latin typeface="Glober SemiBold Free" pitchFamily="50" charset="0"/>
              </a:rPr>
              <a:t>you learn something new?</a:t>
            </a:r>
            <a:br>
              <a:rPr lang="en-GB" sz="3200" dirty="0">
                <a:latin typeface="Glober SemiBold Free" pitchFamily="50" charset="0"/>
              </a:rPr>
            </a:br>
            <a:endParaRPr lang="en-GB" sz="3200" dirty="0">
              <a:latin typeface="Glober SemiBold Free" pitchFamily="50" charset="0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200" dirty="0">
                <a:latin typeface="Glober SemiBold Free" pitchFamily="50" charset="0"/>
              </a:rPr>
              <a:t>How did the story make you feel?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lober SemiBold Free" pitchFamily="50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493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o order books contact www.booksbeyondwords.co.uk…"/>
          <p:cNvSpPr txBox="1"/>
          <p:nvPr/>
        </p:nvSpPr>
        <p:spPr>
          <a:xfrm>
            <a:off x="587827" y="1758835"/>
            <a:ext cx="863081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39687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3600" b="1" dirty="0"/>
              <a:t>Thank you for joining us today</a:t>
            </a:r>
            <a:endParaRPr sz="3600" b="1" dirty="0"/>
          </a:p>
        </p:txBody>
      </p:sp>
      <p:pic>
        <p:nvPicPr>
          <p:cNvPr id="7" name="Picture 6" descr="A person holding a book&#10;&#10;Description automatically generated with low confidence">
            <a:extLst>
              <a:ext uri="{FF2B5EF4-FFF2-40B4-BE49-F238E27FC236}">
                <a16:creationId xmlns:a16="http://schemas.microsoft.com/office/drawing/2014/main" id="{8054B8BA-17B8-4340-A1F8-E86A179AD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r="5538"/>
          <a:stretch/>
        </p:blipFill>
        <p:spPr>
          <a:xfrm>
            <a:off x="5695997" y="2697480"/>
            <a:ext cx="3448003" cy="2683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6C241-700E-4423-819A-77959725E460}"/>
              </a:ext>
            </a:extLst>
          </p:cNvPr>
          <p:cNvSpPr txBox="1"/>
          <p:nvPr/>
        </p:nvSpPr>
        <p:spPr>
          <a:xfrm>
            <a:off x="587827" y="3228946"/>
            <a:ext cx="501362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0070C0"/>
                </a:solidFill>
              </a:rPr>
              <a:t>For more information e</a:t>
            </a:r>
            <a:r>
              <a:rPr kumimoji="0" lang="en-GB" sz="200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Lucida Grande"/>
              </a:rPr>
              <a:t>mail</a:t>
            </a:r>
            <a:r>
              <a:rPr kumimoji="0" lang="en-GB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ucida Grande"/>
              </a:rPr>
              <a:t>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Lucida Grande"/>
              </a:rPr>
              <a:t>bookclubs@bookbeyondwords</a:t>
            </a:r>
            <a:r>
              <a:rPr lang="en-GB" sz="2000" b="1" dirty="0">
                <a:solidFill>
                  <a:schemeClr val="tx1"/>
                </a:solidFill>
              </a:rPr>
              <a:t>.co.uk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Lucida Grand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he rationale is Visual Literacy"/>
          <p:cNvSpPr txBox="1">
            <a:spLocks noGrp="1"/>
          </p:cNvSpPr>
          <p:nvPr>
            <p:ph type="title" idx="4294967295"/>
          </p:nvPr>
        </p:nvSpPr>
        <p:spPr>
          <a:xfrm>
            <a:off x="613043" y="2316414"/>
            <a:ext cx="5690867" cy="169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39687"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l"/>
            <a:r>
              <a:rPr lang="en-GB" sz="3200" dirty="0">
                <a:latin typeface="Glober SemiBold Free" pitchFamily="50" charset="0"/>
              </a:rPr>
              <a:t>We promote </a:t>
            </a:r>
            <a:r>
              <a:rPr lang="en-GB" sz="3200" i="1" dirty="0">
                <a:latin typeface="Glober SemiBold Free" pitchFamily="50" charset="0"/>
              </a:rPr>
              <a:t>visual and   </a:t>
            </a:r>
            <a:br>
              <a:rPr lang="en-GB" sz="3200" i="1" dirty="0">
                <a:latin typeface="Glober SemiBold Free" pitchFamily="50" charset="0"/>
              </a:rPr>
            </a:br>
            <a:r>
              <a:rPr lang="en-GB" sz="3200" i="1" dirty="0">
                <a:latin typeface="Glober SemiBold Free" pitchFamily="50" charset="0"/>
              </a:rPr>
              <a:t> emotional literacy</a:t>
            </a:r>
            <a:endParaRPr sz="3200" dirty="0">
              <a:latin typeface="Glober SemiBold Free" pitchFamily="50" charset="0"/>
            </a:endParaRPr>
          </a:p>
        </p:txBody>
      </p:sp>
      <p:sp>
        <p:nvSpPr>
          <p:cNvPr id="56" name="Some people who can read a little will be able to tell a story more fluently through pictures"/>
          <p:cNvSpPr txBox="1">
            <a:spLocks noGrp="1"/>
          </p:cNvSpPr>
          <p:nvPr>
            <p:ph type="body" sz="half" idx="4294967295"/>
          </p:nvPr>
        </p:nvSpPr>
        <p:spPr>
          <a:xfrm>
            <a:off x="812800" y="3035472"/>
            <a:ext cx="3759200" cy="2727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endParaRPr sz="2000" dirty="0">
              <a:latin typeface="Glober SemiBold Free" pitchFamily="50" charset="0"/>
            </a:endParaRPr>
          </a:p>
          <a:p>
            <a:pPr marL="39687" indent="0">
              <a:buNone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Glober SemiBold Free" pitchFamily="50" charset="0"/>
              </a:rPr>
              <a:t>Some people who can read a little will be able to tell</a:t>
            </a:r>
            <a:r>
              <a:rPr lang="en-GB" sz="2000" dirty="0">
                <a:latin typeface="Glober SemiBold Free" pitchFamily="50" charset="0"/>
              </a:rPr>
              <a:t> and read</a:t>
            </a:r>
            <a:r>
              <a:rPr sz="2000" dirty="0">
                <a:latin typeface="Glober SemiBold Free" pitchFamily="50" charset="0"/>
              </a:rPr>
              <a:t> a story more fluently through pictures</a:t>
            </a:r>
          </a:p>
        </p:txBody>
      </p:sp>
      <p:pic>
        <p:nvPicPr>
          <p:cNvPr id="57" name="image.jpeg" descr="image.jpeg"/>
          <p:cNvPicPr>
            <a:picLocks noChangeAspect="1"/>
          </p:cNvPicPr>
          <p:nvPr/>
        </p:nvPicPr>
        <p:blipFill rotWithShape="1">
          <a:blip r:embed="rId3"/>
          <a:srcRect l="5704" r="14144" b="15513"/>
          <a:stretch/>
        </p:blipFill>
        <p:spPr>
          <a:xfrm>
            <a:off x="5607482" y="1716161"/>
            <a:ext cx="2723718" cy="3673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132" y="5877396"/>
            <a:ext cx="601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ability to make meaning from a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7AB4C-51B8-4625-A121-B12567AAF2AF}"/>
              </a:ext>
            </a:extLst>
          </p:cNvPr>
          <p:cNvSpPr/>
          <p:nvPr/>
        </p:nvSpPr>
        <p:spPr>
          <a:xfrm>
            <a:off x="2212643" y="894110"/>
            <a:ext cx="5185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b="1" dirty="0">
                <a:solidFill>
                  <a:prstClr val="black"/>
                </a:solidFill>
              </a:rPr>
              <a:t>Visual Literacy is…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A0913-34DD-FFE2-21C8-819B26B31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643" y="1927565"/>
            <a:ext cx="4718713" cy="381033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6A3E6D-3153-21AE-8284-93706F7BA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" y="159503"/>
            <a:ext cx="1951038" cy="10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9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22171A-D9B3-4165-AA3A-8AE77F081BEA}"/>
              </a:ext>
            </a:extLst>
          </p:cNvPr>
          <p:cNvSpPr txBox="1"/>
          <p:nvPr/>
        </p:nvSpPr>
        <p:spPr>
          <a:xfrm>
            <a:off x="1180322" y="711271"/>
            <a:ext cx="678335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lober SemiBold Free" pitchFamily="50" charset="0"/>
                <a:sym typeface="Lucida Grande"/>
              </a:rPr>
              <a:t>Using our books to communicate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6505893-5212-421B-9B8F-2F024E0E8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43" y="1536036"/>
            <a:ext cx="5996514" cy="39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he rationale is Visual Literacy"/>
          <p:cNvSpPr txBox="1">
            <a:spLocks noGrp="1"/>
          </p:cNvSpPr>
          <p:nvPr>
            <p:ph type="title" idx="4294967295"/>
          </p:nvPr>
        </p:nvSpPr>
        <p:spPr>
          <a:xfrm>
            <a:off x="1017596" y="2656446"/>
            <a:ext cx="2385482" cy="772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39687"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l"/>
            <a:r>
              <a:rPr lang="en-GB" sz="3600" dirty="0">
                <a:latin typeface="Glober SemiBold Free" pitchFamily="50" charset="0"/>
              </a:rPr>
              <a:t>Book Clubs</a:t>
            </a:r>
            <a:endParaRPr sz="3600" dirty="0">
              <a:latin typeface="Glober SemiBold Free" pitchFamily="50" charset="0"/>
            </a:endParaRPr>
          </a:p>
        </p:txBody>
      </p:sp>
      <p:sp>
        <p:nvSpPr>
          <p:cNvPr id="56" name="Some people who can read a little will be able to tell a story more fluently through pictures"/>
          <p:cNvSpPr txBox="1">
            <a:spLocks noGrp="1"/>
          </p:cNvSpPr>
          <p:nvPr>
            <p:ph type="body" sz="half" idx="4294967295"/>
          </p:nvPr>
        </p:nvSpPr>
        <p:spPr>
          <a:xfrm>
            <a:off x="319513" y="3537212"/>
            <a:ext cx="3948786" cy="8962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9687" indent="0">
              <a:buNone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2400" dirty="0">
                <a:latin typeface="europa"/>
              </a:rPr>
              <a:t>A</a:t>
            </a:r>
            <a:r>
              <a:rPr lang="en-GB" sz="2400" b="0" i="0" dirty="0">
                <a:effectLst/>
                <a:latin typeface="europa"/>
              </a:rPr>
              <a:t> group of people who meet to read stories and have fun</a:t>
            </a:r>
            <a:endParaRPr sz="2400" dirty="0">
              <a:latin typeface="Glober SemiBold Free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038E4-22F3-0C44-2358-E7C8DF294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28" y="1927390"/>
            <a:ext cx="4469059" cy="32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6F3293-8B7C-405B-B09D-A23EB4B6504A}"/>
              </a:ext>
            </a:extLst>
          </p:cNvPr>
          <p:cNvSpPr txBox="1"/>
          <p:nvPr/>
        </p:nvSpPr>
        <p:spPr>
          <a:xfrm>
            <a:off x="1138458" y="2459505"/>
            <a:ext cx="7091141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lober SemiBold Free" pitchFamily="50" charset="0"/>
                <a:sym typeface="Lucida Grande"/>
              </a:rPr>
              <a:t>How our live book club will work</a:t>
            </a:r>
          </a:p>
        </p:txBody>
      </p:sp>
    </p:spTree>
    <p:extLst>
      <p:ext uri="{BB962C8B-B14F-4D97-AF65-F5344CB8AC3E}">
        <p14:creationId xmlns:p14="http://schemas.microsoft.com/office/powerpoint/2010/main" val="29428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6F3293-8B7C-405B-B09D-A23EB4B6504A}"/>
              </a:ext>
            </a:extLst>
          </p:cNvPr>
          <p:cNvSpPr txBox="1"/>
          <p:nvPr/>
        </p:nvSpPr>
        <p:spPr>
          <a:xfrm>
            <a:off x="759278" y="1946322"/>
            <a:ext cx="718457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75000"/>
                  </a:srgbClr>
                </a:solidFill>
                <a:effectLst/>
                <a:uLnTx/>
                <a:uFillTx/>
                <a:latin typeface="Glober SemiBold Free" pitchFamily="50" charset="0"/>
                <a:sym typeface="Lucida Grande"/>
              </a:rPr>
              <a:t>Please welcome our panellists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ADAAD-78F6-4CD4-B30E-7B4CFAD6759B}"/>
              </a:ext>
            </a:extLst>
          </p:cNvPr>
          <p:cNvSpPr txBox="1"/>
          <p:nvPr/>
        </p:nvSpPr>
        <p:spPr>
          <a:xfrm>
            <a:off x="759278" y="2920595"/>
            <a:ext cx="7625444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Nigel Hollins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, Founder of Beyond Words</a:t>
            </a:r>
          </a:p>
          <a:p>
            <a:pPr marL="285750" indent="-285750">
              <a:buFont typeface="Arial" panose="020B0604020202020204" pitchFamily="34" charset="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Sue Carmichael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, Beyond Words Book Club Champion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Wayne McGregor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, Author and Book Club trainer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Lucy Alexander, 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Beyond Words Community Engagement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GB" b="1" dirty="0">
                <a:latin typeface="Verdana"/>
                <a:ea typeface="Verdana"/>
                <a:sym typeface="Verdana"/>
              </a:rPr>
              <a:t>Emily Magdij</a:t>
            </a:r>
            <a:r>
              <a:rPr lang="en-GB" dirty="0">
                <a:latin typeface="Verdana"/>
                <a:ea typeface="Verdana"/>
                <a:sym typeface="Verdana"/>
              </a:rPr>
              <a:t>, Beyond Words Communications Manager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9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828693-C263-4719-FDF4-050BECF1D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5108" y="0"/>
            <a:ext cx="4833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Beyond Words Master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A2C0FDBB6CE74080906D4E87FFD3CB" ma:contentTypeVersion="16" ma:contentTypeDescription="Create a new document." ma:contentTypeScope="" ma:versionID="5ce9f086802a28d734b2ed50c994fb10">
  <xsd:schema xmlns:xsd="http://www.w3.org/2001/XMLSchema" xmlns:xs="http://www.w3.org/2001/XMLSchema" xmlns:p="http://schemas.microsoft.com/office/2006/metadata/properties" xmlns:ns2="c56f0124-96bd-4974-94a7-efbc5e74f883" xmlns:ns3="7f2f5a7d-760e-468e-94d3-a98147531287" targetNamespace="http://schemas.microsoft.com/office/2006/metadata/properties" ma:root="true" ma:fieldsID="08d22762973fef9a9f6b9be3070de066" ns2:_="" ns3:_="">
    <xsd:import namespace="c56f0124-96bd-4974-94a7-efbc5e74f883"/>
    <xsd:import namespace="7f2f5a7d-760e-468e-94d3-a98147531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f0124-96bd-4974-94a7-efbc5e74f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6673d92-a09e-435d-abcf-640fdd9ad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f5a7d-760e-468e-94d3-a98147531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b5665-ce4e-431b-8ea9-0301c79cd640}" ma:internalName="TaxCatchAll" ma:showField="CatchAllData" ma:web="7f2f5a7d-760e-468e-94d3-a98147531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6f0124-96bd-4974-94a7-efbc5e74f883">
      <Terms xmlns="http://schemas.microsoft.com/office/infopath/2007/PartnerControls"/>
    </lcf76f155ced4ddcb4097134ff3c332f>
    <TaxCatchAll xmlns="7f2f5a7d-760e-468e-94d3-a98147531287" xsi:nil="true"/>
  </documentManagement>
</p:properties>
</file>

<file path=customXml/itemProps1.xml><?xml version="1.0" encoding="utf-8"?>
<ds:datastoreItem xmlns:ds="http://schemas.openxmlformats.org/officeDocument/2006/customXml" ds:itemID="{DDCC60D8-6A27-44DA-BEEF-1EC96B2C42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f0124-96bd-4974-94a7-efbc5e74f883"/>
    <ds:schemaRef ds:uri="7f2f5a7d-760e-468e-94d3-a98147531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680EA6-ABBD-4A6E-A920-5BE02B6591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8A654-6A05-4524-9C66-1F7FBAAC8200}">
  <ds:schemaRefs>
    <ds:schemaRef ds:uri="7f2f5a7d-760e-468e-94d3-a98147531287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56f0124-96bd-4974-94a7-efbc5e74f88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11195</TotalTime>
  <Words>181</Words>
  <Application>Microsoft Office PowerPoint</Application>
  <PresentationFormat>On-screen Show (4:3)</PresentationFormat>
  <Paragraphs>28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</vt:lpstr>
      <vt:lpstr>europa</vt:lpstr>
      <vt:lpstr>Glober SemiBold Free</vt:lpstr>
      <vt:lpstr>Lucida Grande</vt:lpstr>
      <vt:lpstr>Verdana</vt:lpstr>
      <vt:lpstr>Beyond Words Master</vt:lpstr>
      <vt:lpstr>1_Office Theme</vt:lpstr>
      <vt:lpstr>PowerPoint Presentation</vt:lpstr>
      <vt:lpstr>Professor Sheila the  Baroness Hollins</vt:lpstr>
      <vt:lpstr>We promote visual and     emotional literacy</vt:lpstr>
      <vt:lpstr>PowerPoint Presentation</vt:lpstr>
      <vt:lpstr>PowerPoint Presentation</vt:lpstr>
      <vt:lpstr>Book Clubs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Bookclubs with a Difference</dc:title>
  <dc:creator>Emily</dc:creator>
  <cp:lastModifiedBy>Samantha Clark</cp:lastModifiedBy>
  <cp:revision>30</cp:revision>
  <dcterms:modified xsi:type="dcterms:W3CDTF">2023-03-17T12:40:36Z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0x01010046A2C0FDBB6CE74080906D4E87FFD3CB</vt:lpwstr>
  </property>
  <property fmtid="{D5CDD505-2E9C-101B-9397-08002B2CF9AE}" pid="3" name="MediaServiceImageTags">
    <vt:lpwstr/>
  </property>
</Properties>
</file>