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79" r:id="rId7"/>
    <p:sldId id="272" r:id="rId8"/>
    <p:sldId id="280" r:id="rId9"/>
    <p:sldId id="273" r:id="rId10"/>
    <p:sldId id="260" r:id="rId11"/>
    <p:sldId id="261" r:id="rId12"/>
    <p:sldId id="262" r:id="rId13"/>
    <p:sldId id="264" r:id="rId14"/>
    <p:sldId id="266" r:id="rId15"/>
    <p:sldId id="268" r:id="rId16"/>
    <p:sldId id="270" r:id="rId17"/>
    <p:sldId id="274" r:id="rId18"/>
    <p:sldId id="275" r:id="rId19"/>
    <p:sldId id="277" r:id="rId20"/>
    <p:sldId id="281" r:id="rId21"/>
    <p:sldId id="276" r:id="rId22"/>
    <p:sldId id="278" r:id="rId23"/>
  </p:sldIdLst>
  <p:sldSz cx="9144000" cy="5143500" type="screen16x9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4CD56-1309-C4DB-BD3B-70A6746FBCA7}" v="7" dt="2023-05-11T08:16:35.196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1CCE-4C32-BEB3-821C4EF8183A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1CCE-4C32-BEB3-821C4EF8183A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1CCE-4C32-BEB3-821C4EF8183A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1CCE-4C32-BEB3-821C4EF8183A}"/>
              </c:ext>
            </c:extLst>
          </c:dPt>
          <c:cat>
            <c:strRef>
              <c:f>Sheet1!$A$2:$A$5</c:f>
              <c:strCache>
                <c:ptCount val="4"/>
                <c:pt idx="0">
                  <c:v>Someone who is leading leadership training or has led it in the past</c:v>
                </c:pt>
                <c:pt idx="1">
                  <c:v>An organisation that designs and leads leadership training or has in the past</c:v>
                </c:pt>
                <c:pt idx="2">
                  <c:v>Someone who has been part of a leadership course as a learner</c:v>
                </c:pt>
                <c:pt idx="3">
                  <c:v>Other (please specify)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</c:v>
                </c:pt>
                <c:pt idx="1">
                  <c:v>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CE-4C32-BEB3-821C4EF81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600" b="0">
                <a:solidFill>
                  <a:schemeClr val="tx1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000" b="0">
                <a:solidFill>
                  <a:schemeClr val="tx1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  <c:spPr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  <c:showDLblsOverMax val="1"/>
  </c:chart>
  <c:spPr>
    <a:ln w="38100"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0613-4BE6-860C-3753A74BBB0D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0613-4BE6-860C-3753A74BBB0D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0613-4BE6-860C-3753A74BBB0D}"/>
              </c:ext>
            </c:extLst>
          </c:dPt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If you said yes please tell us about 1 course &amp; then at the end we will give you the chance to come back and share about the next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0.25</c:v>
                </c:pt>
                <c:pt idx="1">
                  <c:v>0.75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13-4BE6-860C-3753A74BB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spPr>
    <a:ln w="38100"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  <a:ln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983-4CA5-9179-277A494D3910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983-4CA5-9179-277A494D3910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983-4CA5-9179-277A494D3910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983-4CA5-9179-277A494D3910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983-4CA5-9179-277A494D3910}"/>
              </c:ext>
            </c:extLst>
          </c:dPt>
          <c:cat>
            <c:strRef>
              <c:f>Sheet1!$A$2:$A$6</c:f>
              <c:strCache>
                <c:ptCount val="5"/>
                <c:pt idx="0">
                  <c:v>People with learning disabilities</c:v>
                </c:pt>
                <c:pt idx="1">
                  <c:v>Autistic people</c:v>
                </c:pt>
                <c:pt idx="2">
                  <c:v>Both people with learning disabilities and autistic people</c:v>
                </c:pt>
                <c:pt idx="3">
                  <c:v>All Disabled people including autistic people and people with learning disabilities</c:v>
                </c:pt>
                <c:pt idx="4">
                  <c:v>Other (please specify)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0.25</c:v>
                </c:pt>
                <c:pt idx="1">
                  <c:v>0</c:v>
                </c:pt>
                <c:pt idx="2">
                  <c:v>0.25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83-4CA5-9179-277A494D3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crossAx val="2068027336"/>
        <c:crosses val="max"/>
        <c:crossBetween val="between"/>
      </c:valAx>
    </c:plotArea>
    <c:plotVisOnly val="1"/>
    <c:dispBlanksAs val="gap"/>
    <c:showDLblsOverMax val="1"/>
  </c:chart>
  <c:spPr>
    <a:ln w="38100">
      <a:solidFill>
        <a:srgbClr val="0070C0"/>
      </a:solidFill>
    </a:ln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7EE2-4568-AE14-968E5A75E4DF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7EE2-4568-AE14-968E5A75E4DF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7EE2-4568-AE14-968E5A75E4DF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7EE2-4568-AE14-968E5A75E4DF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7EE2-4568-AE14-968E5A75E4DF}"/>
              </c:ext>
            </c:extLst>
          </c:dPt>
          <c:cat>
            <c:strRef>
              <c:f>Sheet1!$A$2:$A$6</c:f>
              <c:strCache>
                <c:ptCount val="5"/>
                <c:pt idx="0">
                  <c:v>It is running at the moment</c:v>
                </c:pt>
                <c:pt idx="1">
                  <c:v>In the last year</c:v>
                </c:pt>
                <c:pt idx="2">
                  <c:v>2 - 5 years ago</c:v>
                </c:pt>
                <c:pt idx="3">
                  <c:v>More than 5 years ago</c:v>
                </c:pt>
                <c:pt idx="4">
                  <c:v>Or does it run regularly? Tell us about that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</c:v>
                </c:pt>
                <c:pt idx="3">
                  <c:v>0.25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E2-4568-AE14-968E5A75E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600" b="0">
                <a:solidFill>
                  <a:srgbClr val="7F7F7F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rgbClr val="7F7F7F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spPr>
    <a:ln w="38100"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47252873650262756"/>
          <c:y val="5.6934508223982376E-2"/>
          <c:w val="0.48818912488746086"/>
          <c:h val="0.845292522050213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29F4-4B7B-ADEC-7A1C9C32F8F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9F4-4B7B-ADEC-7A1C9C32F8F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29F4-4B7B-ADEC-7A1C9C32F8F4}"/>
              </c:ext>
            </c:extLst>
          </c:dPt>
          <c:cat>
            <c:strRef>
              <c:f>Sheet1!$A$2:$A$4</c:f>
              <c:strCache>
                <c:ptCount val="3"/>
                <c:pt idx="0">
                  <c:v>No</c:v>
                </c:pt>
                <c:pt idx="1">
                  <c:v>Yes</c:v>
                </c:pt>
                <c:pt idx="2">
                  <c:v>If yes can you share the evaluation or any information on it?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F4-4B7B-ADEC-7A1C9C32F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US"/>
          </a:p>
        </c:tx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endParaRPr lang="en-US"/>
          </a:p>
        </c:txPr>
        <c:crossAx val="2068027336"/>
        <c:crosses val="max"/>
        <c:crossBetween val="between"/>
      </c:valAx>
    </c:plotArea>
    <c:plotVisOnly val="1"/>
    <c:dispBlanksAs val="gap"/>
    <c:showDLblsOverMax val="1"/>
  </c:chart>
  <c:spPr>
    <a:ln w="38100">
      <a:solidFill>
        <a:srgbClr val="0070C0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0BF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3AD-4325-8EF9-A8110BC1FAF4}"/>
              </c:ext>
            </c:extLst>
          </c:dPt>
          <c:dPt>
            <c:idx val="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3AD-4325-8EF9-A8110BC1FAF4}"/>
              </c:ext>
            </c:extLst>
          </c:dPt>
          <c:dPt>
            <c:idx val="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3AD-4325-8EF9-A8110BC1FAF4}"/>
              </c:ext>
            </c:extLst>
          </c:dPt>
          <c:dPt>
            <c:idx val="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D3AD-4325-8EF9-A8110BC1FAF4}"/>
              </c:ext>
            </c:extLst>
          </c:dPt>
          <c:dPt>
            <c:idx val="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9-D3AD-4325-8EF9-A8110BC1FAF4}"/>
              </c:ext>
            </c:extLst>
          </c:dPt>
          <c:dPt>
            <c:idx val="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B-D3AD-4325-8EF9-A8110BC1FAF4}"/>
              </c:ext>
            </c:extLst>
          </c:dPt>
          <c:dPt>
            <c:idx val="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D-D3AD-4325-8EF9-A8110BC1FAF4}"/>
              </c:ext>
            </c:extLst>
          </c:dPt>
          <c:dPt>
            <c:idx val="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F-D3AD-4325-8EF9-A8110BC1FAF4}"/>
              </c:ext>
            </c:extLst>
          </c:dPt>
          <c:dPt>
            <c:idx val="8"/>
            <c:invertIfNegative val="0"/>
            <c:bubble3D val="0"/>
            <c:spPr>
              <a:solidFill>
                <a:srgbClr val="DB4D5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1-D3AD-4325-8EF9-A8110BC1FAF4}"/>
              </c:ext>
            </c:extLst>
          </c:dPt>
          <c:dPt>
            <c:idx val="9"/>
            <c:invertIfNegative val="0"/>
            <c:bubble3D val="0"/>
            <c:spPr>
              <a:solidFill>
                <a:srgbClr val="7680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D3AD-4325-8EF9-A8110BC1FAF4}"/>
              </c:ext>
            </c:extLst>
          </c:dPt>
          <c:dPt>
            <c:idx val="10"/>
            <c:invertIfNegative val="0"/>
            <c:bubble3D val="0"/>
            <c:spPr>
              <a:solidFill>
                <a:srgbClr val="00BF6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D3AD-4325-8EF9-A8110BC1FAF4}"/>
              </c:ext>
            </c:extLst>
          </c:dPt>
          <c:dPt>
            <c:idx val="11"/>
            <c:invertIfNegative val="0"/>
            <c:bubble3D val="0"/>
            <c:spPr>
              <a:solidFill>
                <a:srgbClr val="507CB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7-D3AD-4325-8EF9-A8110BC1FAF4}"/>
              </c:ext>
            </c:extLst>
          </c:dPt>
          <c:dPt>
            <c:idx val="12"/>
            <c:invertIfNegative val="0"/>
            <c:bubble3D val="0"/>
            <c:spPr>
              <a:solidFill>
                <a:srgbClr val="F9BE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D3AD-4325-8EF9-A8110BC1FAF4}"/>
              </c:ext>
            </c:extLst>
          </c:dPt>
          <c:dPt>
            <c:idx val="13"/>
            <c:invertIfNegative val="0"/>
            <c:bubble3D val="0"/>
            <c:spPr>
              <a:solidFill>
                <a:srgbClr val="6BC8CD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B-D3AD-4325-8EF9-A8110BC1FAF4}"/>
              </c:ext>
            </c:extLst>
          </c:dPt>
          <c:dPt>
            <c:idx val="14"/>
            <c:invertIfNegative val="0"/>
            <c:bubble3D val="0"/>
            <c:spPr>
              <a:solidFill>
                <a:srgbClr val="FF8B4F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D-D3AD-4325-8EF9-A8110BC1FAF4}"/>
              </c:ext>
            </c:extLst>
          </c:dPt>
          <c:dPt>
            <c:idx val="15"/>
            <c:invertIfNegative val="0"/>
            <c:bubble3D val="0"/>
            <c:spPr>
              <a:solidFill>
                <a:srgbClr val="7D5E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F-D3AD-4325-8EF9-A8110BC1FAF4}"/>
              </c:ext>
            </c:extLst>
          </c:dPt>
          <c:dPt>
            <c:idx val="16"/>
            <c:invertIfNegative val="0"/>
            <c:bubble3D val="0"/>
            <c:spPr>
              <a:solidFill>
                <a:srgbClr val="D25F9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1-D3AD-4325-8EF9-A8110BC1FAF4}"/>
              </c:ext>
            </c:extLst>
          </c:dPt>
          <c:dPt>
            <c:idx val="17"/>
            <c:invertIfNegative val="0"/>
            <c:bubble3D val="0"/>
            <c:spPr>
              <a:solidFill>
                <a:srgbClr val="C7B879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23-D3AD-4325-8EF9-A8110BC1FAF4}"/>
              </c:ext>
            </c:extLst>
          </c:dPt>
          <c:cat>
            <c:strRef>
              <c:f>Sheet1!$A$2:$A$19</c:f>
              <c:strCache>
                <c:ptCount val="18"/>
                <c:pt idx="0">
                  <c:v>None of the above</c:v>
                </c:pt>
                <c:pt idx="1">
                  <c:v>Presentation skills</c:v>
                </c:pt>
                <c:pt idx="2">
                  <c:v>Working with other people</c:v>
                </c:pt>
                <c:pt idx="3">
                  <c:v>Campaigning skills</c:v>
                </c:pt>
                <c:pt idx="4">
                  <c:v>Getting your point across or influencing people</c:v>
                </c:pt>
                <c:pt idx="5">
                  <c:v>Prejudice against minority ethnic people or racism</c:v>
                </c:pt>
                <c:pt idx="6">
                  <c:v>Prejudice against disabled people</c:v>
                </c:pt>
                <c:pt idx="7">
                  <c:v>Inequalities - people having different life chances</c:v>
                </c:pt>
                <c:pt idx="8">
                  <c:v>History of disabled people</c:v>
                </c:pt>
                <c:pt idx="9">
                  <c:v>Politics</c:v>
                </c:pt>
                <c:pt idx="10">
                  <c:v>Government Policy</c:v>
                </c:pt>
                <c:pt idx="11">
                  <c:v>How local and National government works</c:v>
                </c:pt>
                <c:pt idx="12">
                  <c:v>Thinking about your own wellbeing</c:v>
                </c:pt>
                <c:pt idx="13">
                  <c:v>Communication skills</c:v>
                </c:pt>
                <c:pt idx="14">
                  <c:v>Anti racist practice</c:v>
                </c:pt>
                <c:pt idx="15">
                  <c:v>Anti ableism practice</c:v>
                </c:pt>
                <c:pt idx="16">
                  <c:v>Equality law</c:v>
                </c:pt>
                <c:pt idx="17">
                  <c:v>What else? Tell us anything else it includes</c:v>
                </c:pt>
              </c:strCache>
            </c:strRef>
          </c:cat>
          <c:val>
            <c:numRef>
              <c:f>Sheet1!$B$2:$B$19</c:f>
              <c:numCache>
                <c:formatCode>0.00%</c:formatCode>
                <c:ptCount val="18"/>
                <c:pt idx="0">
                  <c:v>0</c:v>
                </c:pt>
                <c:pt idx="1">
                  <c:v>0.75</c:v>
                </c:pt>
                <c:pt idx="2">
                  <c:v>1</c:v>
                </c:pt>
                <c:pt idx="3">
                  <c:v>0.5</c:v>
                </c:pt>
                <c:pt idx="4">
                  <c:v>1</c:v>
                </c:pt>
                <c:pt idx="5">
                  <c:v>0.5</c:v>
                </c:pt>
                <c:pt idx="6">
                  <c:v>1</c:v>
                </c:pt>
                <c:pt idx="7">
                  <c:v>1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1</c:v>
                </c:pt>
                <c:pt idx="12">
                  <c:v>0.5</c:v>
                </c:pt>
                <c:pt idx="13">
                  <c:v>0.5</c:v>
                </c:pt>
                <c:pt idx="14">
                  <c:v>0.25</c:v>
                </c:pt>
                <c:pt idx="15">
                  <c:v>0.25</c:v>
                </c:pt>
                <c:pt idx="16">
                  <c:v>0.5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D3AD-4325-8EF9-A8110BC1F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27336"/>
        <c:axId val="2113994440"/>
      </c:barChart>
      <c:catAx>
        <c:axId val="20680273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rgbClr val="7F7F7F"/>
            </a:solidFill>
          </a:ln>
        </c:spPr>
        <c:crossAx val="2113994440"/>
        <c:crosses val="autoZero"/>
        <c:auto val="1"/>
        <c:lblAlgn val="ctr"/>
        <c:lblOffset val="100"/>
        <c:noMultiLvlLbl val="0"/>
      </c:catAx>
      <c:valAx>
        <c:axId val="21139944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spPr>
          <a:ln>
            <a:solidFill>
              <a:srgbClr val="7F7F7F"/>
            </a:solidFill>
          </a:ln>
        </c:spPr>
        <c:crossAx val="2068027336"/>
        <c:crosses val="max"/>
        <c:crossBetween val="between"/>
      </c:valAx>
    </c:plotArea>
    <c:plotVisOnly val="1"/>
    <c:dispBlanksAs val="gap"/>
    <c:showDLblsOverMax val="1"/>
  </c:chart>
  <c:spPr>
    <a:ln w="38100">
      <a:solidFill>
        <a:srgbClr val="0070C0"/>
      </a:solidFill>
    </a:ln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48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5136" y="1005080"/>
            <a:ext cx="8229600" cy="3569013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322" y="627419"/>
            <a:ext cx="8229600" cy="2397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74" y="4811867"/>
            <a:ext cx="822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7787252" cy="1234730"/>
          </a:xfrm>
        </p:spPr>
        <p:txBody>
          <a:bodyPr anchor="b">
            <a:norm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style (only changes made to the parent slide will be reflected in the app)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66162" y="3729038"/>
            <a:ext cx="2938463" cy="385762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slide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984EA-3574-957B-CBB9-81D1F0C18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493" y="4811867"/>
            <a:ext cx="783929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158633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Master text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DF05C82-1244-9CA3-984A-2EEF32F79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826" y="4811867"/>
            <a:ext cx="8106588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36" y="80645"/>
            <a:ext cx="8229600" cy="581143"/>
          </a:xfrm>
        </p:spPr>
        <p:txBody>
          <a:bodyPr/>
          <a:lstStyle/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2570" y="666350"/>
            <a:ext cx="5332506" cy="249144"/>
          </a:xfrm>
        </p:spPr>
        <p:txBody>
          <a:bodyPr/>
          <a:lstStyle/>
          <a:p>
            <a:pPr lvl="0"/>
            <a:r>
              <a:rPr lang="en-US" dirty="0"/>
              <a:t>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FE2B938-E785-E802-7A9A-5AD4FEF60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927" y="4811867"/>
            <a:ext cx="819384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270516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70" y="666350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FE218-D8C1-4598-C115-912209DA1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73" y="4811866"/>
            <a:ext cx="822959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1" r:id="rId3"/>
    <p:sldLayoutId id="2147483675" r:id="rId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24227" y="0"/>
            <a:ext cx="4279955" cy="1234730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Leadership training for people with learning disabilities and autistic people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765719" y="4505291"/>
            <a:ext cx="2938463" cy="385762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Survey February - April 2023</a:t>
            </a:r>
            <a:endParaRPr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8284" y="147553"/>
            <a:ext cx="8229600" cy="548713"/>
          </a:xfrm>
        </p:spPr>
        <p:txBody>
          <a:bodyPr>
            <a:normAutofit/>
          </a:bodyPr>
          <a:lstStyle/>
          <a:p>
            <a:r>
              <a:rPr lang="en-GB" sz="2000" dirty="0"/>
              <a:t>Who the training course or programme is aimed at</a:t>
            </a:r>
            <a:endParaRPr sz="2000"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20611"/>
              </p:ext>
            </p:extLst>
          </p:nvPr>
        </p:nvGraphicFramePr>
        <p:xfrm>
          <a:off x="678163" y="896898"/>
          <a:ext cx="7787674" cy="380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45594" y="311104"/>
            <a:ext cx="8229600" cy="548713"/>
          </a:xfrm>
        </p:spPr>
        <p:txBody>
          <a:bodyPr>
            <a:normAutofit/>
          </a:bodyPr>
          <a:lstStyle/>
          <a:p>
            <a:r>
              <a:rPr lang="en-GB" sz="2400" dirty="0"/>
              <a:t>When the course or programme was last run</a:t>
            </a:r>
            <a:endParaRPr sz="2400"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71650"/>
              </p:ext>
            </p:extLst>
          </p:nvPr>
        </p:nvGraphicFramePr>
        <p:xfrm>
          <a:off x="1097280" y="1049658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clock on a calendar&#10;&#10;Description automatically generated">
            <a:extLst>
              <a:ext uri="{FF2B5EF4-FFF2-40B4-BE49-F238E27FC236}">
                <a16:creationId xmlns:a16="http://schemas.microsoft.com/office/drawing/2014/main" id="{443E0720-CE55-6A09-48D9-2156380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840" y="524829"/>
            <a:ext cx="2252082" cy="22520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0990" y="270360"/>
            <a:ext cx="8471303" cy="548713"/>
          </a:xfrm>
        </p:spPr>
        <p:txBody>
          <a:bodyPr>
            <a:noAutofit/>
          </a:bodyPr>
          <a:lstStyle/>
          <a:p>
            <a:r>
              <a:rPr lang="en-GB" sz="2400" dirty="0"/>
              <a:t>Has the course or programme been formally evaluated?</a:t>
            </a:r>
            <a:endParaRPr sz="24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300990" y="960391"/>
            <a:ext cx="8229600" cy="239713"/>
          </a:xfrm>
        </p:spPr>
        <p:txBody>
          <a:bodyPr>
            <a:noAutofit/>
          </a:bodyPr>
          <a:lstStyle/>
          <a:p>
            <a:r>
              <a:rPr lang="en-GB" sz="1800" dirty="0"/>
              <a:t>1 programme is being evaluated now</a:t>
            </a:r>
            <a:endParaRPr sz="1800"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13762"/>
              </p:ext>
            </p:extLst>
          </p:nvPr>
        </p:nvGraphicFramePr>
        <p:xfrm>
          <a:off x="1535896" y="1581137"/>
          <a:ext cx="6418642" cy="319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A person looking through a magnifying glass&#10;&#10;Description automatically generated">
            <a:extLst>
              <a:ext uri="{FF2B5EF4-FFF2-40B4-BE49-F238E27FC236}">
                <a16:creationId xmlns:a16="http://schemas.microsoft.com/office/drawing/2014/main" id="{06E08C0A-D6ED-E8E2-2CBA-7B8359AF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0" y="1341422"/>
            <a:ext cx="2073662" cy="20736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46401" y="207934"/>
            <a:ext cx="8229600" cy="548713"/>
          </a:xfrm>
        </p:spPr>
        <p:txBody>
          <a:bodyPr>
            <a:normAutofit/>
          </a:bodyPr>
          <a:lstStyle/>
          <a:p>
            <a:r>
              <a:rPr lang="en-GB" sz="2400" dirty="0"/>
              <a:t>The programmes include these issues</a:t>
            </a:r>
            <a:endParaRPr sz="2400"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18094"/>
              </p:ext>
            </p:extLst>
          </p:nvPr>
        </p:nvGraphicFramePr>
        <p:xfrm>
          <a:off x="569511" y="885216"/>
          <a:ext cx="7983381" cy="377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34" y="328423"/>
            <a:ext cx="8229600" cy="548713"/>
          </a:xfrm>
        </p:spPr>
        <p:txBody>
          <a:bodyPr>
            <a:normAutofit/>
          </a:bodyPr>
          <a:lstStyle/>
          <a:p>
            <a:r>
              <a:rPr lang="en-GB" sz="2400" dirty="0"/>
              <a:t>What else is included in the programme or training?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162" y="978280"/>
            <a:ext cx="6266931" cy="383679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Co-production and citizenship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Health, Education, Social Care, Employment,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History of the independent living movement, parents movement and civil rights movement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Understanding the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Person centred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Practice of being in control, self-directing support via personal budgets/ health budgets &amp; direct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Workforce issues for those employing 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Specific subjects such as postural care, neurodiversity and community inclusion.</a:t>
            </a:r>
          </a:p>
        </p:txBody>
      </p:sp>
      <p:pic>
        <p:nvPicPr>
          <p:cNvPr id="6" name="Picture 5" descr="A white paper with black text&#10;&#10;Description automatically generated with low confidence">
            <a:extLst>
              <a:ext uri="{FF2B5EF4-FFF2-40B4-BE49-F238E27FC236}">
                <a16:creationId xmlns:a16="http://schemas.microsoft.com/office/drawing/2014/main" id="{7B1C7A28-4C94-443E-36C2-89D144B01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77" y="1313019"/>
            <a:ext cx="2300990" cy="2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8" y="169855"/>
            <a:ext cx="8229600" cy="548713"/>
          </a:xfrm>
        </p:spPr>
        <p:txBody>
          <a:bodyPr>
            <a:normAutofit/>
          </a:bodyPr>
          <a:lstStyle/>
          <a:p>
            <a:r>
              <a:rPr lang="en-GB" dirty="0"/>
              <a:t> </a:t>
            </a:r>
            <a:r>
              <a:rPr lang="en-GB" sz="24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How the course was made accessible or inclusive</a:t>
            </a:r>
            <a:endParaRPr lang="en-GB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1258" y="905881"/>
            <a:ext cx="6251854" cy="3967637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read information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BSL interpreter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Worked to people’s individual needs and requirements (cultural etc.)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Wheelchair accessible venues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Read website with accessible options to apply for a place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elaxed meeting space with sofas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who are already trustees join to support the course and speak to people </a:t>
            </a:r>
            <a:endParaRPr lang="en-GB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orking out what adjustments to make to ensure people can participate easily.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did pre-sessions, handouts in easy read, support to aid communication and support in groupwork. </a:t>
            </a:r>
          </a:p>
          <a:p>
            <a:endParaRPr lang="en-GB" dirty="0"/>
          </a:p>
        </p:txBody>
      </p:sp>
      <p:pic>
        <p:nvPicPr>
          <p:cNvPr id="6" name="Picture 5" descr="A picture containing clothing, human face, child, person&#10;&#10;Description automatically generated">
            <a:extLst>
              <a:ext uri="{FF2B5EF4-FFF2-40B4-BE49-F238E27FC236}">
                <a16:creationId xmlns:a16="http://schemas.microsoft.com/office/drawing/2014/main" id="{D62C98A4-09A1-D931-D771-625FD4FF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801"/>
            <a:ext cx="1524000" cy="1524000"/>
          </a:xfrm>
          <a:prstGeom prst="rect">
            <a:avLst/>
          </a:prstGeom>
        </p:spPr>
      </p:pic>
      <p:pic>
        <p:nvPicPr>
          <p:cNvPr id="8" name="Picture 7" descr="A person in a wheelchair pointing at something&#10;&#10;Description automatically generated with medium confidence">
            <a:extLst>
              <a:ext uri="{FF2B5EF4-FFF2-40B4-BE49-F238E27FC236}">
                <a16:creationId xmlns:a16="http://schemas.microsoft.com/office/drawing/2014/main" id="{D9BBB198-BCB0-3BEB-F5D6-DE38B42A8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45" y="2031056"/>
            <a:ext cx="1717288" cy="1717288"/>
          </a:xfrm>
          <a:prstGeom prst="rect">
            <a:avLst/>
          </a:prstGeom>
        </p:spPr>
      </p:pic>
      <p:pic>
        <p:nvPicPr>
          <p:cNvPr id="10" name="Picture 9" descr="A group of people sitting on couches&#10;&#10;Description automatically generated">
            <a:extLst>
              <a:ext uri="{FF2B5EF4-FFF2-40B4-BE49-F238E27FC236}">
                <a16:creationId xmlns:a16="http://schemas.microsoft.com/office/drawing/2014/main" id="{51DB95CF-AD69-4566-77D2-DBB5FA527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12" y="321673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24" y="766326"/>
            <a:ext cx="8229600" cy="548713"/>
          </a:xfrm>
        </p:spPr>
        <p:txBody>
          <a:bodyPr>
            <a:normAutofit fontScale="90000"/>
          </a:bodyPr>
          <a:lstStyle/>
          <a:p>
            <a:r>
              <a:rPr lang="en-GB" dirty="0"/>
              <a:t> </a:t>
            </a:r>
            <a:br>
              <a:rPr lang="en-GB" dirty="0"/>
            </a:br>
            <a:br>
              <a:rPr lang="en-GB" dirty="0"/>
            </a:br>
            <a:r>
              <a:rPr lang="en-GB" sz="2200" dirty="0"/>
              <a:t>Specific action to make the programme accessible to people from minority ethnic communities</a:t>
            </a:r>
            <a:br>
              <a:rPr lang="en-GB" sz="2200" dirty="0"/>
            </a:br>
            <a:r>
              <a:rPr lang="en-GB" sz="2200" dirty="0"/>
              <a:t>	</a:t>
            </a:r>
            <a:r>
              <a:rPr lang="en-GB" sz="2000" dirty="0"/>
              <a:t>	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534" y="1252189"/>
            <a:ext cx="6084849" cy="39676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It was targeted only to people from these communities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 specific action</a:t>
            </a:r>
          </a:p>
          <a:p>
            <a:r>
              <a:rPr lang="en-GB" sz="18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Easy read and plain English supports people with ESOL needs.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Relatable case study examples, dietary adjustments, break time adjustments</a:t>
            </a:r>
          </a:p>
          <a:p>
            <a:endParaRPr lang="en-GB" dirty="0"/>
          </a:p>
          <a:p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7826E3F5-908D-C054-7A22-05DDD1D0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08" y="1456628"/>
            <a:ext cx="2230244" cy="223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5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945" y="310339"/>
            <a:ext cx="8619166" cy="4403874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  <a:p>
            <a:r>
              <a:rPr lang="en-GB" sz="3800" b="1" dirty="0"/>
              <a:t>What respondents said will increase representation of minority ethnic disabled people in leadership roles</a:t>
            </a:r>
          </a:p>
          <a:p>
            <a:endParaRPr lang="en-GB" sz="3200" b="1" dirty="0"/>
          </a:p>
          <a:p>
            <a:r>
              <a:rPr lang="en-GB" dirty="0"/>
              <a:t>	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Education around racism and anti-racist practice of people in these roles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Targets and pledges made by organisations providing these roles.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Specific and targeted sustainable opportunities for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Sharing of successes of people in these roles.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Targeted outreach for training opportunities.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Seeing people others in decision making roles.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Being an inclusive provider, thinking differently about inclusion and making meaningful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900" dirty="0"/>
              <a:t>Local intervention, engaging in local communities and investing directly in people </a:t>
            </a:r>
            <a:r>
              <a:rPr lang="en-GB" sz="2500" dirty="0"/>
              <a:t>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DED15205-5DF0-652F-7271-4C8ECE4C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914" y="1192715"/>
            <a:ext cx="2639122" cy="26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6" y="373440"/>
            <a:ext cx="8229600" cy="548713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sz="2700" dirty="0"/>
              <a:t>What people said was most important about the course or how it is delivered?	</a:t>
            </a:r>
            <a:r>
              <a:rPr lang="en-GB" dirty="0"/>
              <a:t>	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23655" y="1118894"/>
            <a:ext cx="6969456" cy="3967637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Was targeted and people had mentoring opportunities from others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Co-led by leaders with learning disabilities who are role-models with lived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Face to face, not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Visiting guest experts.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Easy to understand on inaccessible subject.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Delivered in a calm and relaxing manner.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People have a good mix of inspiration and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Gain confidence throughout course to take a lead in their own life and/or for loved ones.</a:t>
            </a:r>
          </a:p>
          <a:p>
            <a:r>
              <a:rPr lang="en-GB" dirty="0"/>
              <a:t>	</a:t>
            </a:r>
          </a:p>
          <a:p>
            <a:endParaRPr lang="en-GB" dirty="0"/>
          </a:p>
        </p:txBody>
      </p:sp>
      <p:pic>
        <p:nvPicPr>
          <p:cNvPr id="6" name="Picture 5" descr="A group of cubes with numbers&#10;&#10;Description automatically generated with low confidence">
            <a:extLst>
              <a:ext uri="{FF2B5EF4-FFF2-40B4-BE49-F238E27FC236}">
                <a16:creationId xmlns:a16="http://schemas.microsoft.com/office/drawing/2014/main" id="{AA2C7126-61FE-27BC-D6F6-6BA7981E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94" y="1638710"/>
            <a:ext cx="2073951" cy="20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3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93" y="692013"/>
            <a:ext cx="8229600" cy="548713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  <a:br>
              <a:rPr lang="en-GB" dirty="0"/>
            </a:br>
            <a:br>
              <a:rPr lang="en-GB" sz="2700" dirty="0"/>
            </a:br>
            <a:r>
              <a:rPr lang="en-GB" sz="2700" dirty="0"/>
              <a:t>What respondents said could have made the programme better</a:t>
            </a:r>
            <a:r>
              <a:rPr lang="en-GB" dirty="0"/>
              <a:t>		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6275" y="1530658"/>
            <a:ext cx="5527232" cy="3967637"/>
          </a:xfrm>
        </p:spPr>
        <p:txBody>
          <a:bodyPr>
            <a:normAutofit/>
          </a:bodyPr>
          <a:lstStyle/>
          <a:p>
            <a:r>
              <a:rPr lang="en-GB" sz="1800" dirty="0"/>
              <a:t>More time to recruit mentors.	</a:t>
            </a:r>
          </a:p>
          <a:p>
            <a:endParaRPr lang="en-GB" sz="1800" dirty="0"/>
          </a:p>
          <a:p>
            <a:r>
              <a:rPr lang="en-GB" sz="1800" dirty="0"/>
              <a:t>More EDI information in there.</a:t>
            </a:r>
          </a:p>
          <a:p>
            <a:endParaRPr lang="en-GB" sz="1800" dirty="0"/>
          </a:p>
          <a:p>
            <a:r>
              <a:rPr lang="en-GB" sz="1800" dirty="0"/>
              <a:t>Small local courses are better as adjustments made are much more fruitful in instigating change. 	</a:t>
            </a:r>
          </a:p>
          <a:p>
            <a:r>
              <a:rPr lang="en-GB" dirty="0"/>
              <a:t>	</a:t>
            </a:r>
          </a:p>
          <a:p>
            <a:r>
              <a:rPr lang="en-GB" b="1" dirty="0"/>
              <a:t>	</a:t>
            </a:r>
          </a:p>
          <a:p>
            <a:endParaRPr lang="en-GB" b="1" dirty="0"/>
          </a:p>
        </p:txBody>
      </p:sp>
      <p:pic>
        <p:nvPicPr>
          <p:cNvPr id="6" name="Picture 5" descr="A picture containing person, clothing, smile, person&#10;&#10;Description automatically generated">
            <a:extLst>
              <a:ext uri="{FF2B5EF4-FFF2-40B4-BE49-F238E27FC236}">
                <a16:creationId xmlns:a16="http://schemas.microsoft.com/office/drawing/2014/main" id="{70D89768-3AC6-1711-2DAA-D8334C2E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93" y="1530658"/>
            <a:ext cx="2296687" cy="22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5278" y="192157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What this is about?</a:t>
            </a:r>
            <a:endParaRPr sz="2800" dirty="0"/>
          </a:p>
        </p:txBody>
      </p:sp>
      <p:sp>
        <p:nvSpPr>
          <p:cNvPr id="4" name="Text Placaholder 3"/>
          <p:cNvSpPr>
            <a:spLocks noGrp="1"/>
          </p:cNvSpPr>
          <p:nvPr>
            <p:ph sz="quarter" idx="13"/>
          </p:nvPr>
        </p:nvSpPr>
        <p:spPr>
          <a:xfrm>
            <a:off x="2126165" y="1289583"/>
            <a:ext cx="6779942" cy="35690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Learning Disability England heard there is not a lot of leadership training that includes minority ethnic people with learning disabilities and autistic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We were told training about different experiences and anti-racist practices is not accessible to many autistic people and people with learning disabilities.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find out more Learning Disability England is working with Changing our Lives on this small project.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712E3B-DA8B-6F2B-66F6-86358D956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278" y="740870"/>
            <a:ext cx="8229600" cy="239713"/>
          </a:xfrm>
        </p:spPr>
        <p:txBody>
          <a:bodyPr>
            <a:noAutofit/>
          </a:bodyPr>
          <a:lstStyle/>
          <a:p>
            <a:r>
              <a:rPr lang="en-GB" sz="2000" dirty="0"/>
              <a:t>Leadership training for people with learning disabilities and autistic people</a:t>
            </a:r>
          </a:p>
        </p:txBody>
      </p:sp>
      <p:pic>
        <p:nvPicPr>
          <p:cNvPr id="6" name="Picture 5" descr="A person holding a microphone&#10;&#10;Description automatically generated">
            <a:extLst>
              <a:ext uri="{FF2B5EF4-FFF2-40B4-BE49-F238E27FC236}">
                <a16:creationId xmlns:a16="http://schemas.microsoft.com/office/drawing/2014/main" id="{FE960DFB-EEB0-3756-5E92-157CEAB75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0" y="1662657"/>
            <a:ext cx="2663049" cy="2663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4307" y="231353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What this is about?</a:t>
            </a:r>
            <a:endParaRPr sz="2800" dirty="0"/>
          </a:p>
        </p:txBody>
      </p:sp>
      <p:sp>
        <p:nvSpPr>
          <p:cNvPr id="4" name="Text Placaholder 3"/>
          <p:cNvSpPr>
            <a:spLocks noGrp="1"/>
          </p:cNvSpPr>
          <p:nvPr>
            <p:ph sz="quarter" idx="13"/>
          </p:nvPr>
        </p:nvSpPr>
        <p:spPr>
          <a:xfrm>
            <a:off x="2423532" y="1242973"/>
            <a:ext cx="6319024" cy="35690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Working alongside people with lived experience to find out what leadership opportunities exist, if people from minority ethnic communities are included and what leadership opportunities should look like.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Coproducing with people with lived experience what training or leadership opportunities are needed for people with learning disabilities and autistic people from minority ethnic communities to be leaders.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NHS England is supporting the project.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712E3B-DA8B-6F2B-66F6-86358D956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307" y="780066"/>
            <a:ext cx="8229600" cy="239713"/>
          </a:xfrm>
        </p:spPr>
        <p:txBody>
          <a:bodyPr>
            <a:noAutofit/>
          </a:bodyPr>
          <a:lstStyle/>
          <a:p>
            <a:r>
              <a:rPr lang="en-GB" sz="2000" dirty="0"/>
              <a:t>Leadership training for people with learning disabilities and autistic people</a:t>
            </a:r>
          </a:p>
        </p:txBody>
      </p:sp>
      <p:pic>
        <p:nvPicPr>
          <p:cNvPr id="6" name="Picture 5" descr="A group of people standing around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5D0E47A2-F743-E685-3B91-53376FFE4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7" y="1649914"/>
            <a:ext cx="2015120" cy="20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2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24" y="375989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What we are doing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1491" y="1180587"/>
            <a:ext cx="5602470" cy="3569013"/>
          </a:xfrm>
        </p:spPr>
        <p:txBody>
          <a:bodyPr>
            <a:normAutofit lnSpcReduction="10000"/>
          </a:bodyPr>
          <a:lstStyle/>
          <a:p>
            <a:r>
              <a:rPr lang="en-GB" sz="1800" u="sng" dirty="0"/>
              <a:t>For this project we are doing 3 main things: </a:t>
            </a:r>
          </a:p>
          <a:p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/>
              <a:t>Find out what training there is now through a survey </a:t>
            </a:r>
          </a:p>
          <a:p>
            <a:pPr marL="342900" indent="-342900">
              <a:buAutoNum type="arabicPeriod"/>
            </a:pP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/>
              <a:t>Meeting with some people who lead training and leadership opportunities or who have taken part to talk about what they think is good or can be better </a:t>
            </a:r>
          </a:p>
          <a:p>
            <a:pPr marL="342900" indent="-342900">
              <a:buAutoNum type="arabicPeriod"/>
            </a:pP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/>
              <a:t>Talk with some people from minority ethnic communities who have not been a part of these types or programmes</a:t>
            </a:r>
          </a:p>
          <a:p>
            <a:endParaRPr lang="en-GB" dirty="0"/>
          </a:p>
        </p:txBody>
      </p:sp>
      <p:pic>
        <p:nvPicPr>
          <p:cNvPr id="8" name="Picture 7" descr="A group of cubes with numbers&#10;&#10;Description automatically generated with low confidence">
            <a:extLst>
              <a:ext uri="{FF2B5EF4-FFF2-40B4-BE49-F238E27FC236}">
                <a16:creationId xmlns:a16="http://schemas.microsoft.com/office/drawing/2014/main" id="{843A9ECB-D5B9-9EB7-28BC-08599CF4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32" y="1359984"/>
            <a:ext cx="2423532" cy="24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5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2" y="462331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What we are doing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1180" y="1063083"/>
            <a:ext cx="6348762" cy="3563049"/>
          </a:xfrm>
        </p:spPr>
        <p:txBody>
          <a:bodyPr/>
          <a:lstStyle/>
          <a:p>
            <a:endParaRPr lang="en-GB" dirty="0"/>
          </a:p>
          <a:p>
            <a:r>
              <a:rPr lang="en-GB" sz="2000" u="sng" dirty="0"/>
              <a:t>At the end we will write a short report that includes: </a:t>
            </a:r>
          </a:p>
          <a:p>
            <a:endParaRPr lang="en-GB" sz="2000" dirty="0"/>
          </a:p>
          <a:p>
            <a:r>
              <a:rPr lang="en-GB" sz="2000" dirty="0"/>
              <a:t>• What we found out about the opportunities now and the gaps or problems </a:t>
            </a:r>
          </a:p>
          <a:p>
            <a:endParaRPr lang="en-GB" sz="2000" dirty="0"/>
          </a:p>
          <a:p>
            <a:r>
              <a:rPr lang="en-GB" sz="2000" dirty="0"/>
              <a:t>• What is needed to support leadership by minority ethnic people with learning disabilities and autistic people</a:t>
            </a:r>
          </a:p>
        </p:txBody>
      </p:sp>
      <p:pic>
        <p:nvPicPr>
          <p:cNvPr id="6" name="Picture 5" descr="A white notebook with black text&#10;&#10;Description automatically generated with low confidence">
            <a:extLst>
              <a:ext uri="{FF2B5EF4-FFF2-40B4-BE49-F238E27FC236}">
                <a16:creationId xmlns:a16="http://schemas.microsoft.com/office/drawing/2014/main" id="{0B1995B6-6B6A-D856-8FC2-E41C7D59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15" y="1475097"/>
            <a:ext cx="2193305" cy="21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11EE-D716-27E6-ACEC-9E5FE949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88" y="295050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What we heard from the survey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E19E9-0A82-CF4C-3E68-2B0992E5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55BF-4E76-C02F-A827-09EA5A762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05306" y="1044913"/>
            <a:ext cx="6222381" cy="356901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These slides are about the survey we ran.</a:t>
            </a:r>
          </a:p>
          <a:p>
            <a:endParaRPr lang="en-GB" sz="1800" dirty="0"/>
          </a:p>
          <a:p>
            <a:r>
              <a:rPr lang="en-GB" sz="1800" dirty="0"/>
              <a:t>Shared 23</a:t>
            </a:r>
            <a:r>
              <a:rPr lang="en-GB" sz="1800" baseline="30000" dirty="0"/>
              <a:t>rd</a:t>
            </a:r>
            <a:r>
              <a:rPr lang="en-GB" sz="1800" dirty="0"/>
              <a:t> February – 24</a:t>
            </a:r>
            <a:r>
              <a:rPr lang="en-GB" sz="1800" baseline="30000" dirty="0"/>
              <a:t>th</a:t>
            </a:r>
            <a:r>
              <a:rPr lang="en-GB" sz="1800" dirty="0"/>
              <a:t> April 2023</a:t>
            </a:r>
          </a:p>
          <a:p>
            <a:endParaRPr lang="en-GB" sz="1800" dirty="0"/>
          </a:p>
          <a:p>
            <a:r>
              <a:rPr lang="en-GB" sz="1800" dirty="0"/>
              <a:t>It was hosted as a news piece on Learning Disability England’s website.</a:t>
            </a:r>
          </a:p>
          <a:p>
            <a:endParaRPr lang="en-GB" sz="1800" dirty="0"/>
          </a:p>
          <a:p>
            <a:r>
              <a:rPr lang="en-GB" sz="1800" dirty="0"/>
              <a:t>Learning Disability England promoted it in the members newsletter, social media and direct e mails to members or partners. </a:t>
            </a:r>
          </a:p>
          <a:p>
            <a:endParaRPr lang="en-GB" sz="1800" dirty="0"/>
          </a:p>
          <a:p>
            <a:r>
              <a:rPr lang="en-GB" sz="1800" dirty="0"/>
              <a:t>NHS England promoted the call through the programme newsletter and social media.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magnifying glass with question marks&#10;&#10;Description automatically generated with low confidence">
            <a:extLst>
              <a:ext uri="{FF2B5EF4-FFF2-40B4-BE49-F238E27FC236}">
                <a16:creationId xmlns:a16="http://schemas.microsoft.com/office/drawing/2014/main" id="{843061B0-53B6-7843-DFC6-95ACA2C3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3" y="1494031"/>
            <a:ext cx="2155438" cy="21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1741" y="168696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Who replied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301741" y="748823"/>
            <a:ext cx="8229600" cy="239713"/>
          </a:xfrm>
        </p:spPr>
        <p:txBody>
          <a:bodyPr>
            <a:noAutofit/>
          </a:bodyPr>
          <a:lstStyle/>
          <a:p>
            <a:r>
              <a:rPr lang="en-GB" sz="1800" dirty="0"/>
              <a:t>There were 4 complete responses and 1 incomplete response</a:t>
            </a:r>
            <a:endParaRPr sz="1800" dirty="0"/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004396"/>
              </p:ext>
            </p:extLst>
          </p:nvPr>
        </p:nvGraphicFramePr>
        <p:xfrm>
          <a:off x="1020622" y="1287552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group of silhouettes of people&#10;&#10;Description automatically generated with medium confidence">
            <a:extLst>
              <a:ext uri="{FF2B5EF4-FFF2-40B4-BE49-F238E27FC236}">
                <a16:creationId xmlns:a16="http://schemas.microsoft.com/office/drawing/2014/main" id="{B87A3075-8270-6C31-893B-49D00135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405" y="346408"/>
            <a:ext cx="1735153" cy="17351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46733" y="220088"/>
            <a:ext cx="8229600" cy="548713"/>
          </a:xfrm>
        </p:spPr>
        <p:txBody>
          <a:bodyPr>
            <a:normAutofit/>
          </a:bodyPr>
          <a:lstStyle/>
          <a:p>
            <a:r>
              <a:rPr lang="en-GB" sz="2800" dirty="0"/>
              <a:t>Who replied</a:t>
            </a:r>
            <a:endParaRPr sz="28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346733" y="768801"/>
            <a:ext cx="8229600" cy="349683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There were 5 responses – 4 complete and 1 incomplete</a:t>
            </a:r>
          </a:p>
          <a:p>
            <a:endParaRPr dirty="0"/>
          </a:p>
        </p:txBody>
      </p:sp>
      <p:graphicFrame>
        <p:nvGraphicFramePr>
          <p:cNvPr id="4" name="Table Placeholder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051418"/>
              </p:ext>
            </p:extLst>
          </p:nvPr>
        </p:nvGraphicFramePr>
        <p:xfrm>
          <a:off x="764601" y="1234731"/>
          <a:ext cx="7614798" cy="350743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3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ANSWER CHOICES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Someone who is leading leadership training or has led it in the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An organisation that designs and leads leadership training or has in the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Someone who has been part of a leadership course as a learner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9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Other (please specify)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A group of silhouettes of people&#10;&#10;Description automatically generated with medium confidence">
            <a:extLst>
              <a:ext uri="{FF2B5EF4-FFF2-40B4-BE49-F238E27FC236}">
                <a16:creationId xmlns:a16="http://schemas.microsoft.com/office/drawing/2014/main" id="{ED2DA469-CC0E-7746-178F-460AF835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246" y="76065"/>
            <a:ext cx="1735153" cy="17351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555" y="188963"/>
            <a:ext cx="8229600" cy="548713"/>
          </a:xfrm>
        </p:spPr>
        <p:txBody>
          <a:bodyPr>
            <a:noAutofit/>
          </a:bodyPr>
          <a:lstStyle/>
          <a:p>
            <a:r>
              <a:rPr lang="en-GB" sz="2000" dirty="0"/>
              <a:t>4 people were sharing information about 1 course</a:t>
            </a:r>
            <a:endParaRPr sz="20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293555" y="772412"/>
            <a:ext cx="8229600" cy="239713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1 person gave information about 2 courses</a:t>
            </a:r>
            <a:endParaRPr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Placehol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04147"/>
              </p:ext>
            </p:extLst>
          </p:nvPr>
        </p:nvGraphicFramePr>
        <p:xfrm>
          <a:off x="1072661" y="1286575"/>
          <a:ext cx="6998677" cy="35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ata slides">
  <a:themeElements>
    <a:clrScheme name="Custom 93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00BF6F"/>
      </a:accent1>
      <a:accent2>
        <a:srgbClr val="507CB6"/>
      </a:accent2>
      <a:accent3>
        <a:srgbClr val="F9BE00"/>
      </a:accent3>
      <a:accent4>
        <a:srgbClr val="6BC8CD"/>
      </a:accent4>
      <a:accent5>
        <a:srgbClr val="EA854B"/>
      </a:accent5>
      <a:accent6>
        <a:srgbClr val="7D5E8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2C0FDBB6CE74080906D4E87FFD3CB" ma:contentTypeVersion="16" ma:contentTypeDescription="Create a new document." ma:contentTypeScope="" ma:versionID="6187ae7e9d839ed4df2c8147e4e8e8b3">
  <xsd:schema xmlns:xsd="http://www.w3.org/2001/XMLSchema" xmlns:xs="http://www.w3.org/2001/XMLSchema" xmlns:p="http://schemas.microsoft.com/office/2006/metadata/properties" xmlns:ns2="c56f0124-96bd-4974-94a7-efbc5e74f883" xmlns:ns3="7f2f5a7d-760e-468e-94d3-a98147531287" targetNamespace="http://schemas.microsoft.com/office/2006/metadata/properties" ma:root="true" ma:fieldsID="ef37619705db053155e7c288b51ca207" ns2:_="" ns3:_="">
    <xsd:import namespace="c56f0124-96bd-4974-94a7-efbc5e74f883"/>
    <xsd:import namespace="7f2f5a7d-760e-468e-94d3-a9814753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f0124-96bd-4974-94a7-efbc5e74f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673d92-a09e-435d-abcf-640fdd9ad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f5a7d-760e-468e-94d3-a9814753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b5665-ce4e-431b-8ea9-0301c79cd640}" ma:internalName="TaxCatchAll" ma:showField="CatchAllData" ma:web="7f2f5a7d-760e-468e-94d3-a98147531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6f0124-96bd-4974-94a7-efbc5e74f883">
      <Terms xmlns="http://schemas.microsoft.com/office/infopath/2007/PartnerControls"/>
    </lcf76f155ced4ddcb4097134ff3c332f>
    <TaxCatchAll xmlns="7f2f5a7d-760e-468e-94d3-a98147531287" xsi:nil="true"/>
    <SharedWithUsers xmlns="7f2f5a7d-760e-468e-94d3-a98147531287">
      <UserInfo>
        <DisplayName>Samantha Clark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AE1FA1-DBA4-404F-94DC-6E1F9AA56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f0124-96bd-4974-94a7-efbc5e74f883"/>
    <ds:schemaRef ds:uri="7f2f5a7d-760e-468e-94d3-a9814753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FBE02-2ABC-4250-86F5-1589D1B22151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7f2f5a7d-760e-468e-94d3-a98147531287"/>
    <ds:schemaRef ds:uri="http://schemas.microsoft.com/office/infopath/2007/PartnerControls"/>
    <ds:schemaRef ds:uri="http://schemas.openxmlformats.org/package/2006/metadata/core-properties"/>
    <ds:schemaRef ds:uri="c56f0124-96bd-4974-94a7-efbc5e74f88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BC93373-C229-4CC2-AFCB-3DA82DF3E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977</Words>
  <Application>Microsoft Office PowerPoint</Application>
  <PresentationFormat>On-screen Show (16:9)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Data slides</vt:lpstr>
      <vt:lpstr>PowerPoint Presentation</vt:lpstr>
      <vt:lpstr>What this is about?</vt:lpstr>
      <vt:lpstr>What this is about?</vt:lpstr>
      <vt:lpstr>What we are doing</vt:lpstr>
      <vt:lpstr>What we are doing</vt:lpstr>
      <vt:lpstr>What we heard from the survey </vt:lpstr>
      <vt:lpstr>Who replied</vt:lpstr>
      <vt:lpstr>Who replied</vt:lpstr>
      <vt:lpstr>4 people were sharing information about 1 course</vt:lpstr>
      <vt:lpstr>Who the training course or programme is aimed at</vt:lpstr>
      <vt:lpstr>When the course or programme was last run</vt:lpstr>
      <vt:lpstr>Has the course or programme been formally evaluated?</vt:lpstr>
      <vt:lpstr>The programmes include these issues</vt:lpstr>
      <vt:lpstr>What else is included in the programme or training? </vt:lpstr>
      <vt:lpstr> How the course was made accessible or inclusive</vt:lpstr>
      <vt:lpstr>   Specific action to make the programme accessible to people from minority ethnic communities    </vt:lpstr>
      <vt:lpstr>PowerPoint Presentation</vt:lpstr>
      <vt:lpstr>   What people said was most important about the course or how it is delivered?   </vt:lpstr>
      <vt:lpstr>   What respondents said could have made the programme better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annab</dc:creator>
  <cp:lastModifiedBy>anna.balding@outlook.com</cp:lastModifiedBy>
  <cp:revision>11</cp:revision>
  <dcterms:modified xsi:type="dcterms:W3CDTF">2023-05-23T15:37:16Z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0x01010046A2C0FDBB6CE74080906D4E87FFD3CB</vt:lpwstr>
  </property>
  <property fmtid="{D5CDD505-2E9C-101B-9397-08002B2CF9AE}" pid="3" name="MediaServiceImageTags">
    <vt:lpwstr/>
  </property>
</Properties>
</file>